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4" r:id="rId4"/>
    <p:sldMasterId id="214748368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Garamond"/>
      <p:regular r:id="rId29"/>
      <p:bold r:id="rId30"/>
      <p:italic r:id="rId31"/>
      <p:boldItalic r:id="rId32"/>
    </p:embeddedFont>
    <p:embeddedFont>
      <p:font typeface="Arial Narrow"/>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0BEE35-E3EF-4BBA-9CF4-B72866391EEB}">
  <a:tblStyle styleId="{650BEE35-E3EF-4BBA-9CF4-B72866391EEB}" styleName="Table_0">
    <a:wholeTbl>
      <a:tcTxStyle b="off" i="off">
        <a:font>
          <a:latin typeface="NeueHaasGroteskText Std"/>
          <a:ea typeface="NeueHaasGroteskText Std"/>
          <a:cs typeface="NeueHaasGroteskText Std"/>
        </a:font>
        <a:srgbClr val="333333"/>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333333"/>
              </a:solidFill>
              <a:prstDash val="solid"/>
              <a:round/>
              <a:headEnd len="sm" w="sm" type="none"/>
              <a:tailEnd len="sm" w="sm" type="none"/>
            </a:ln>
          </a:top>
          <a:bottom>
            <a:ln cap="flat" cmpd="sng" w="9525">
              <a:solidFill>
                <a:srgbClr val="333333"/>
              </a:solidFill>
              <a:prstDash val="solid"/>
              <a:round/>
              <a:headEnd len="sm" w="sm" type="none"/>
              <a:tailEnd len="sm" w="sm" type="none"/>
            </a:ln>
          </a:bottom>
          <a:insideH>
            <a:ln cap="flat" cmpd="sng" w="9525">
              <a:solidFill>
                <a:srgbClr val="333333"/>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rgbClr val="F6F6F6"/>
          </a:solidFill>
        </a:fill>
      </a:tcStyle>
    </a:band1H>
    <a:band2H>
      <a:tcTxStyle/>
      <a:tcStyle>
        <a:fill>
          <a:solidFill>
            <a:srgbClr val="FFFFFF">
              <a:alpha val="0"/>
            </a:srgbClr>
          </a:solidFill>
        </a:fill>
      </a:tcStyle>
    </a:band2H>
    <a:band1V>
      <a:tcTxStyle/>
      <a:tcStyle>
        <a:fill>
          <a:solidFill>
            <a:srgbClr val="F6F6F6"/>
          </a:solidFill>
        </a:fill>
      </a:tcStyle>
    </a:band1V>
    <a:band2V>
      <a:tcTxStyle/>
      <a:tcStyle>
        <a:fill>
          <a:solidFill>
            <a:srgbClr val="FFFFFF">
              <a:alpha val="0"/>
            </a:srgbClr>
          </a:solidFill>
        </a:fill>
      </a:tcStyle>
    </a:band2V>
    <a:lastCol>
      <a:tcTxStyle b="on" i="off">
        <a:font>
          <a:latin typeface="NeueHaasGroteskText Std"/>
          <a:ea typeface="NeueHaasGroteskText Std"/>
          <a:cs typeface="NeueHaasGroteskText Std"/>
        </a:font>
        <a:srgbClr val="000000"/>
      </a:tcTxStyle>
    </a:lastCol>
    <a:firstCol>
      <a:tcTxStyle b="on" i="off">
        <a:font>
          <a:latin typeface="NeueHaasGroteskText Std"/>
          <a:ea typeface="NeueHaasGroteskText Std"/>
          <a:cs typeface="NeueHaasGroteskText Std"/>
        </a:font>
        <a:srgbClr val="000000"/>
      </a:tcTxStyle>
    </a:firstCol>
    <a:lastRow>
      <a:tcTxStyle b="on" i="off">
        <a:font>
          <a:latin typeface="NeueHaasGroteskText Std"/>
          <a:ea typeface="NeueHaasGroteskText Std"/>
          <a:cs typeface="NeueHaasGroteskText Std"/>
        </a:font>
        <a:srgbClr val="000000"/>
      </a:tcTxStyle>
      <a:tcStyle>
        <a:tcBdr>
          <a:top>
            <a:ln cap="flat" cmpd="sng" w="9525">
              <a:solidFill>
                <a:srgbClr val="333333"/>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tcBdr>
        <a:fill>
          <a:solidFill>
            <a:srgbClr val="FFFFFF">
              <a:alpha val="0"/>
            </a:srgbClr>
          </a:solidFill>
        </a:fill>
      </a:tcStyle>
    </a:lastRow>
    <a:seCell>
      <a:tcTxStyle/>
    </a:seCell>
    <a:swCell>
      <a:tcTxStyle/>
    </a:swCell>
    <a:firstRow>
      <a:tcTxStyle b="on" i="off">
        <a:font>
          <a:latin typeface="NeueHaasGroteskText Std"/>
          <a:ea typeface="NeueHaasGroteskText Std"/>
          <a:cs typeface="NeueHaasGroteskText Std"/>
        </a:font>
        <a:srgbClr val="000000"/>
      </a:tcTxStyle>
      <a:tcStyle>
        <a:tcBdr>
          <a:top>
            <a:ln cap="flat" cmpd="sng" w="9525">
              <a:solidFill>
                <a:srgbClr val="000000">
                  <a:alpha val="0"/>
                </a:srgbClr>
              </a:solidFill>
              <a:prstDash val="solid"/>
              <a:round/>
              <a:headEnd len="sm" w="sm" type="none"/>
              <a:tailEnd len="sm" w="sm" type="none"/>
            </a:ln>
          </a:top>
          <a:bottom>
            <a:ln cap="flat" cmpd="sng" w="9525">
              <a:solidFill>
                <a:srgbClr val="333333"/>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Garamond-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Garamond-italic.fntdata"/><Relationship Id="rId30" Type="http://schemas.openxmlformats.org/officeDocument/2006/relationships/font" Target="fonts/Garamond-bold.fntdata"/><Relationship Id="rId11" Type="http://schemas.openxmlformats.org/officeDocument/2006/relationships/slide" Target="slides/slide5.xml"/><Relationship Id="rId33" Type="http://schemas.openxmlformats.org/officeDocument/2006/relationships/font" Target="fonts/ArialNarrow-regular.fntdata"/><Relationship Id="rId10" Type="http://schemas.openxmlformats.org/officeDocument/2006/relationships/slide" Target="slides/slide4.xml"/><Relationship Id="rId32" Type="http://schemas.openxmlformats.org/officeDocument/2006/relationships/font" Target="fonts/Garamond-boldItalic.fntdata"/><Relationship Id="rId13" Type="http://schemas.openxmlformats.org/officeDocument/2006/relationships/slide" Target="slides/slide7.xml"/><Relationship Id="rId35" Type="http://schemas.openxmlformats.org/officeDocument/2006/relationships/font" Target="fonts/ArialNarrow-italic.fntdata"/><Relationship Id="rId12" Type="http://schemas.openxmlformats.org/officeDocument/2006/relationships/slide" Target="slides/slide6.xml"/><Relationship Id="rId34" Type="http://schemas.openxmlformats.org/officeDocument/2006/relationships/font" Target="fonts/ArialNarrow-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ArialNarrow-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381000" y="4343400"/>
            <a:ext cx="60960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ppt/slides/slide21.xml" TargetMode="External"/><Relationship Id="rId3" Type="http://schemas.openxmlformats.org/officeDocument/2006/relationships/hyperlink" Target="http://ppt/slides/slide28.xml" TargetMode="External"/><Relationship Id="rId4" Type="http://schemas.openxmlformats.org/officeDocument/2006/relationships/hyperlink" Target="https://vzweb2.verizon.com/node/62503" TargetMode="External"/><Relationship Id="rId5" Type="http://schemas.openxmlformats.org/officeDocument/2006/relationships/hyperlink" Target="http://ppt/slides/slide22.xml" TargetMode="External"/><Relationship Id="rId6" Type="http://schemas.openxmlformats.org/officeDocument/2006/relationships/hyperlink" Target="https://vzcorp.verizon.com/about/sites/default/files/Verizon-2016-performance-dashboard.pdf"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inkedin.com/pulse/getting-everybody-field-win-digital-economy-lowell-mcadam" TargetMode="External"/><Relationship Id="rId3" Type="http://schemas.openxmlformats.org/officeDocument/2006/relationships/hyperlink" Target="https://www.microsoft.com/en-us/Accessibility/accessibility-standards-for-policymakers" TargetMode="External"/><Relationship Id="rId4" Type="http://schemas.openxmlformats.org/officeDocument/2006/relationships/hyperlink" Target="http://a11yproject.co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4: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Overview</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This high-level, benchmarking research is focused on the comparative analysis of the way accessibility information and resources are presented online by our competitors, namely, Sprint, AT&amp;T and T-Mobile. This study also covers benchmarking of the best-in-class Corporate Accessibility Champions such as Apple, Google and Microsoft. </a:t>
            </a:r>
            <a:br>
              <a:rPr b="0" i="0" lang="en-US" sz="1200" u="none" cap="none" strike="noStrike">
                <a:solidFill>
                  <a:schemeClr val="dk1"/>
                </a:solidFill>
                <a:latin typeface="Arial"/>
                <a:ea typeface="Arial"/>
                <a:cs typeface="Arial"/>
                <a:sym typeface="Arial"/>
              </a:rPr>
            </a:br>
            <a:br>
              <a:rPr b="0"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What are our best outcomes in doing this study? </a:t>
            </a:r>
            <a:br>
              <a:rPr b="1"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This study gives us a solid baseline of understanding, enabling us to augment the resources we have in place now, as well as take advantage of some other revenue associated opportunities that have come out of this study. </a:t>
            </a:r>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Verizon Innovative Learning opportunities – shown in the photo</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In supporting accessibility overall, it’s important to understand all the ways that we can reach out and help. Later in the presentation, I’ll discuss an opportunity that combines the Verizon Foundation, Verizon Innovative Learning and the Verizon Wireless Accessibility team.</a:t>
            </a:r>
            <a:endParaRPr b="0" i="0" sz="1200" u="none" cap="none" strike="noStrike">
              <a:solidFill>
                <a:schemeClr val="dk1"/>
              </a:solidFill>
              <a:latin typeface="Arial"/>
              <a:ea typeface="Arial"/>
              <a:cs typeface="Arial"/>
              <a:sym typeface="Arial"/>
            </a:endParaRPr>
          </a:p>
        </p:txBody>
      </p:sp>
      <p:sp>
        <p:nvSpPr>
          <p:cNvPr id="242" name="Google Shape;242;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30: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When we think of all the things we can do to position ourselves beyond our Telecom competitors, one of the most important solutions to consider is answering the question: how do we discover and promote our own Accessibility Support “Gold Standard?”</a:t>
            </a:r>
            <a:br>
              <a:rPr b="0" i="0" lang="en-US" sz="1200" u="none" cap="none" strike="noStrike">
                <a:solidFill>
                  <a:schemeClr val="dk1"/>
                </a:solidFill>
                <a:latin typeface="Arial"/>
                <a:ea typeface="Arial"/>
                <a:cs typeface="Arial"/>
                <a:sym typeface="Arial"/>
              </a:rPr>
            </a:b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So what does that actually mean? One of the best examples out there what we’re describing as the Comcast “Gold Standard.” In this example, Comcast was able to forge a convergent solution that turned into a win, win, win outcome: Comcast customers with disabilities won; Comcast business won – through increased sales; Comcast marketing won because they had a PR dream coming true that could easily; And lastly, the global impact can be felt as more companies strive to emulate the Comcast innovations, which in turn helps all people with disabilities.    </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p:txBody>
      </p:sp>
      <p:sp>
        <p:nvSpPr>
          <p:cNvPr id="338" name="Google Shape;338;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32: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Talking Guide – is Comcast’s innovative solution and a great example for us to learn from and where possible - emulate.</a:t>
            </a:r>
            <a:endParaRPr b="0" i="0" sz="1200" u="none" cap="none" strike="noStrike">
              <a:solidFill>
                <a:schemeClr val="dk1"/>
              </a:solidFill>
              <a:latin typeface="Arial"/>
              <a:ea typeface="Arial"/>
              <a:cs typeface="Arial"/>
              <a:sym typeface="Arial"/>
            </a:endParaRPr>
          </a:p>
        </p:txBody>
      </p:sp>
      <p:sp>
        <p:nvSpPr>
          <p:cNvPr id="347" name="Google Shape;347;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34: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Verizon Innovative Learning (VIL) program is a well established initiative now funded by the Verizon Foundation. I see it as an opportunity to expand the Verizon Wireless Accessibility team’s support. After collaborating with Zack, a few new ideas have emerged: </a:t>
            </a:r>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Zack</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Ask the VIL program to consider including the VZW Accessibility team in helping the students ensure that the Apps they work on, are A11y compliant – giving our support to them by conducting defects testing.</a:t>
            </a:r>
            <a:endParaRPr/>
          </a:p>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Zack</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Ask the VIL organization to consider allowing us to help interject our methodology into the Design Thinking curriculum, offering a way to augment that training.</a:t>
            </a:r>
            <a:br>
              <a:rPr b="0" i="0" lang="en-US" sz="1200" u="none" cap="none" strike="noStrike">
                <a:solidFill>
                  <a:schemeClr val="dk1"/>
                </a:solidFill>
                <a:latin typeface="Arial"/>
                <a:ea typeface="Arial"/>
                <a:cs typeface="Arial"/>
                <a:sym typeface="Arial"/>
              </a:rPr>
            </a:b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Essentially, these initiatives are focused on how we might be able to make a positive impact on the community. </a:t>
            </a:r>
            <a:endParaRPr b="0" i="0" sz="1200" u="none" cap="none" strike="noStrike">
              <a:solidFill>
                <a:schemeClr val="dk1"/>
              </a:solidFill>
              <a:latin typeface="Arial"/>
              <a:ea typeface="Arial"/>
              <a:cs typeface="Arial"/>
              <a:sym typeface="Arial"/>
            </a:endParaRPr>
          </a:p>
        </p:txBody>
      </p:sp>
      <p:sp>
        <p:nvSpPr>
          <p:cNvPr id="356" name="Google Shape;356;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ae69e2a5e_0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g2ae69e2a5e_0_124: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I’m including this historical information because most of us don’t really know how bad things are for people with disabilities. Knowing that we can make a difference – even if for a small number of people – shouldn’t we do everything we can to lend our name and our efforts to this cause?</a:t>
            </a:r>
            <a:endParaRPr b="0" i="0" sz="1200" u="none" cap="none" strike="noStrike">
              <a:solidFill>
                <a:schemeClr val="dk1"/>
              </a:solidFill>
              <a:latin typeface="Arial"/>
              <a:ea typeface="Arial"/>
              <a:cs typeface="Arial"/>
              <a:sym typeface="Arial"/>
            </a:endParaRPr>
          </a:p>
        </p:txBody>
      </p:sp>
      <p:sp>
        <p:nvSpPr>
          <p:cNvPr id="369" name="Google Shape;369;g2ae69e2a5e_0_1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36: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When it comes to down to answering the question: why does it take longer to conduct defect testing compared to UAT, it’s important to address the overall process and discuss ways to improve the workflow overall. Developing a Verizon Pattern Library that includes Accessibility, IT, Marketing and Brand Guidelines, is one approach that we could take.</a:t>
            </a:r>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It’s worth noting that some of the key team members on our VZW Accessibility team, are in favor of this plan and have thought of doing a similar initiative. </a:t>
            </a:r>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Favorable input includes:</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Imran, Eileen, Mark (noting the potential, but wanting to discuss in a timely, strategic way), previous employees – Stew. </a:t>
            </a:r>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Historically, PL’s are used throughout the corporate world and have been accepted as viable ways to improve efficiencies and save money.</a:t>
            </a:r>
            <a:endParaRPr b="0" i="0" sz="1200" u="none" cap="none" strike="noStrike">
              <a:solidFill>
                <a:schemeClr val="dk1"/>
              </a:solidFill>
              <a:latin typeface="Arial"/>
              <a:ea typeface="Arial"/>
              <a:cs typeface="Arial"/>
              <a:sym typeface="Arial"/>
            </a:endParaRPr>
          </a:p>
        </p:txBody>
      </p:sp>
      <p:sp>
        <p:nvSpPr>
          <p:cNvPr id="382" name="Google Shape;382;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38: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If we are looking at the potential value of a Verizon Pattern Library, it’s helpful to review what it can provide and who will benefit. </a:t>
            </a:r>
            <a:endParaRPr b="0" i="0" sz="1200" u="none" cap="none" strike="noStrike">
              <a:solidFill>
                <a:schemeClr val="dk1"/>
              </a:solidFill>
              <a:latin typeface="Arial"/>
              <a:ea typeface="Arial"/>
              <a:cs typeface="Arial"/>
              <a:sym typeface="Arial"/>
            </a:endParaRPr>
          </a:p>
        </p:txBody>
      </p:sp>
      <p:sp>
        <p:nvSpPr>
          <p:cNvPr id="391" name="Google Shape;391;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40: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Here’s a quote from the site:</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“Web Experience Toolkit (WET) includes reusable components for building and maintaining innovative websites that are accessible, usable, and interoperable. These reusable components are open source software and free for use by departments and external Web communities.”</a:t>
            </a:r>
            <a:endParaRPr b="0" i="0" sz="1200" u="none" cap="none" strike="noStrike">
              <a:solidFill>
                <a:schemeClr val="dk1"/>
              </a:solidFill>
              <a:latin typeface="Arial"/>
              <a:ea typeface="Arial"/>
              <a:cs typeface="Arial"/>
              <a:sym typeface="Arial"/>
            </a:endParaRPr>
          </a:p>
        </p:txBody>
      </p:sp>
      <p:sp>
        <p:nvSpPr>
          <p:cNvPr id="399" name="Google Shape;399;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42: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Collaboration requires a lot of discussion and agreement. These ideas are meant to initiate the discussion. </a:t>
            </a:r>
            <a:endParaRPr b="0" i="0" sz="1200" u="none" cap="none" strike="noStrike">
              <a:solidFill>
                <a:schemeClr val="dk1"/>
              </a:solidFill>
              <a:latin typeface="Arial"/>
              <a:ea typeface="Arial"/>
              <a:cs typeface="Arial"/>
              <a:sym typeface="Arial"/>
            </a:endParaRPr>
          </a:p>
        </p:txBody>
      </p:sp>
      <p:sp>
        <p:nvSpPr>
          <p:cNvPr id="408" name="Google Shape;408;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44: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400"/>
              <a:buFont typeface="Noto Sans Symbols"/>
              <a:buChar char="❖"/>
            </a:pPr>
            <a:r>
              <a:rPr b="0" i="0" lang="en-US" sz="11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Discovering our own</a:t>
            </a:r>
            <a:r>
              <a:rPr b="0" i="0" lang="en-US" sz="1400" u="sng" cap="none" strike="noStrike">
                <a:solidFill>
                  <a:schemeClr val="hlink"/>
                </a:solidFill>
                <a:latin typeface="Arial"/>
                <a:ea typeface="Arial"/>
                <a:cs typeface="Arial"/>
                <a:sym typeface="Arial"/>
                <a:hlinkClick r:id="rId2"/>
              </a:rPr>
              <a:t> Accessibility Gold Standard</a:t>
            </a:r>
            <a:br>
              <a:rPr b="1" i="0" lang="en-US" sz="1400" u="none" cap="none" strike="noStrike">
                <a:solidFill>
                  <a:schemeClr val="dk1"/>
                </a:solidFill>
                <a:latin typeface="Arial"/>
                <a:ea typeface="Arial"/>
                <a:cs typeface="Arial"/>
                <a:sym typeface="Arial"/>
              </a:rPr>
            </a:br>
            <a:endParaRPr b="0" i="0" sz="11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200"/>
              <a:buFont typeface="Noto Sans Symbols"/>
              <a:buChar char="❖"/>
            </a:pPr>
            <a:r>
              <a:rPr b="0" i="0" lang="en-US" sz="1100" u="none" cap="none" strike="noStrike">
                <a:solidFill>
                  <a:schemeClr val="dk1"/>
                </a:solidFill>
                <a:latin typeface="Arial"/>
                <a:ea typeface="Arial"/>
                <a:cs typeface="Arial"/>
                <a:sym typeface="Arial"/>
              </a:rPr>
              <a:t> </a:t>
            </a:r>
            <a:r>
              <a:rPr b="0" i="0" lang="en-US" sz="1200" u="none" cap="none" strike="noStrike">
                <a:solidFill>
                  <a:schemeClr val="dk1"/>
                </a:solidFill>
                <a:latin typeface="Arial"/>
                <a:ea typeface="Arial"/>
                <a:cs typeface="Arial"/>
                <a:sym typeface="Arial"/>
              </a:rPr>
              <a:t>Assess ways to consolidate all Verizon A11y content and make it easier to access the information across Verizon</a:t>
            </a:r>
            <a:endParaRPr/>
          </a:p>
          <a:p>
            <a:pPr indent="0" lvl="1" marL="457200" marR="0" rtl="0" algn="l">
              <a:lnSpc>
                <a:spcPct val="90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 Ensure that the critical paths to information are user friendly and easy to find</a:t>
            </a:r>
            <a:endParaRPr b="0" i="0" sz="1200" u="none" cap="none" strike="noStrike">
              <a:solidFill>
                <a:schemeClr val="dk1"/>
              </a:solidFill>
              <a:latin typeface="Arial"/>
              <a:ea typeface="Arial"/>
              <a:cs typeface="Arial"/>
              <a:sym typeface="Arial"/>
            </a:endParaRPr>
          </a:p>
          <a:p>
            <a:pPr indent="0" lvl="1" marL="457200" marR="0" rtl="0" algn="l">
              <a:lnSpc>
                <a:spcPct val="90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 Consider new ways to improve A11y navigation, </a:t>
            </a:r>
            <a:r>
              <a:rPr b="0" i="0" lang="en-US" sz="1200" u="sng" cap="none" strike="noStrike">
                <a:solidFill>
                  <a:schemeClr val="hlink"/>
                </a:solidFill>
                <a:latin typeface="Arial"/>
                <a:ea typeface="Arial"/>
                <a:cs typeface="Arial"/>
                <a:sym typeface="Arial"/>
                <a:hlinkClick r:id="rId3"/>
              </a:rPr>
              <a:t>such as improving our menus </a:t>
            </a:r>
            <a:r>
              <a:rPr b="0" i="0" lang="en-US" sz="1200" u="none" cap="none" strike="noStrike">
                <a:solidFill>
                  <a:schemeClr val="dk1"/>
                </a:solidFill>
                <a:latin typeface="Arial"/>
                <a:ea typeface="Arial"/>
                <a:cs typeface="Arial"/>
                <a:sym typeface="Arial"/>
              </a:rPr>
              <a:t>- </a:t>
            </a:r>
            <a:r>
              <a:rPr b="0" i="1" lang="en-US" sz="1200" u="none" cap="none" strike="noStrike">
                <a:solidFill>
                  <a:schemeClr val="dk1"/>
                </a:solidFill>
                <a:latin typeface="Arial"/>
                <a:ea typeface="Arial"/>
                <a:cs typeface="Arial"/>
                <a:sym typeface="Arial"/>
              </a:rPr>
              <a:t>Make it better than Sprint!</a:t>
            </a:r>
            <a:endParaRPr/>
          </a:p>
          <a:p>
            <a:pPr indent="0" lvl="1" marL="457200" marR="0" rtl="0" algn="l">
              <a:lnSpc>
                <a:spcPct val="90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 Embellish and augment our general resources – </a:t>
            </a:r>
            <a:r>
              <a:rPr b="0" i="1" lang="en-US" sz="1200" u="none" cap="none" strike="noStrike">
                <a:solidFill>
                  <a:schemeClr val="dk1"/>
                </a:solidFill>
                <a:latin typeface="Arial"/>
                <a:ea typeface="Arial"/>
                <a:cs typeface="Arial"/>
                <a:sym typeface="Arial"/>
              </a:rPr>
              <a:t>Can we do it better than AT&amp;T? Of course!!</a:t>
            </a:r>
            <a:br>
              <a:rPr b="0" i="1" lang="en-US" sz="1200" u="none" cap="none" strike="noStrike">
                <a:solidFill>
                  <a:schemeClr val="dk1"/>
                </a:solidFill>
                <a:latin typeface="Arial"/>
                <a:ea typeface="Arial"/>
                <a:cs typeface="Arial"/>
                <a:sym typeface="Arial"/>
              </a:rPr>
            </a:b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Develop and offer a PDF download that showcases and promotes </a:t>
            </a:r>
            <a:r>
              <a:rPr b="0" i="1" lang="en-US" sz="1200" u="none" cap="none" strike="noStrike">
                <a:solidFill>
                  <a:schemeClr val="dk1"/>
                </a:solidFill>
                <a:latin typeface="Arial"/>
                <a:ea typeface="Arial"/>
                <a:cs typeface="Arial"/>
                <a:sym typeface="Arial"/>
              </a:rPr>
              <a:t>our A11y work, services and best practices</a:t>
            </a:r>
            <a:br>
              <a:rPr b="0" i="1" lang="en-US" sz="1200" u="none" cap="none" strike="noStrike">
                <a:solidFill>
                  <a:schemeClr val="dk1"/>
                </a:solidFill>
                <a:latin typeface="Arial"/>
                <a:ea typeface="Arial"/>
                <a:cs typeface="Arial"/>
                <a:sym typeface="Arial"/>
              </a:rPr>
            </a:br>
            <a:endParaRPr b="0" i="1" sz="12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  Where possible, promote more community related news and </a:t>
            </a:r>
            <a:r>
              <a:rPr b="0" i="0" lang="en-US" sz="1200" u="sng" cap="none" strike="noStrike">
                <a:solidFill>
                  <a:schemeClr val="hlink"/>
                </a:solidFill>
                <a:latin typeface="Arial"/>
                <a:ea typeface="Arial"/>
                <a:cs typeface="Arial"/>
                <a:sym typeface="Arial"/>
                <a:hlinkClick r:id="rId4"/>
              </a:rPr>
              <a:t>articles that emphasize our progress</a:t>
            </a:r>
            <a:r>
              <a:rPr b="0" i="0" lang="en-US" sz="1200" u="none" cap="none" strike="noStrike">
                <a:solidFill>
                  <a:schemeClr val="dk1"/>
                </a:solidFill>
                <a:latin typeface="Arial"/>
                <a:ea typeface="Arial"/>
                <a:cs typeface="Arial"/>
                <a:sym typeface="Arial"/>
              </a:rPr>
              <a:t>. </a:t>
            </a:r>
            <a:br>
              <a:rPr b="0" i="0" lang="en-US" sz="1200" u="none" cap="none" strike="noStrike">
                <a:solidFill>
                  <a:schemeClr val="dk1"/>
                </a:solidFill>
                <a:latin typeface="Arial"/>
                <a:ea typeface="Arial"/>
                <a:cs typeface="Arial"/>
                <a:sym typeface="Arial"/>
              </a:rPr>
            </a:br>
            <a:endParaRPr b="0" i="1" sz="12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 Consider the value in designing and developing </a:t>
            </a:r>
            <a:r>
              <a:rPr b="0" i="0" lang="en-US" sz="1200" u="sng" cap="none" strike="noStrike">
                <a:solidFill>
                  <a:schemeClr val="hlink"/>
                </a:solidFill>
                <a:latin typeface="Arial"/>
                <a:ea typeface="Arial"/>
                <a:cs typeface="Arial"/>
                <a:sym typeface="Arial"/>
                <a:hlinkClick r:id="rId5"/>
              </a:rPr>
              <a:t>a website and/or landing page for the NACS Center </a:t>
            </a:r>
            <a:br>
              <a:rPr b="0" i="0" lang="en-US" sz="1200" u="none" cap="none" strike="noStrike">
                <a:solidFill>
                  <a:schemeClr val="dk1"/>
                </a:solidFill>
                <a:latin typeface="Arial"/>
                <a:ea typeface="Arial"/>
                <a:cs typeface="Arial"/>
                <a:sym typeface="Arial"/>
              </a:rPr>
            </a:br>
            <a:endParaRPr b="0" i="0" sz="12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 </a:t>
            </a:r>
            <a:r>
              <a:rPr b="0" i="0" lang="en-US" sz="1200" u="sng" cap="none" strike="noStrike">
                <a:solidFill>
                  <a:schemeClr val="hlink"/>
                </a:solidFill>
                <a:latin typeface="Arial"/>
                <a:ea typeface="Arial"/>
                <a:cs typeface="Arial"/>
                <a:sym typeface="Arial"/>
                <a:hlinkClick r:id="rId6"/>
              </a:rPr>
              <a:t>Verizon Innovative Learning </a:t>
            </a:r>
            <a:r>
              <a:rPr b="0" i="0" lang="en-US" sz="1200" u="none" cap="none" strike="noStrike">
                <a:solidFill>
                  <a:schemeClr val="dk1"/>
                </a:solidFill>
                <a:latin typeface="Arial"/>
                <a:ea typeface="Arial"/>
                <a:cs typeface="Arial"/>
                <a:sym typeface="Arial"/>
              </a:rPr>
              <a:t>– Is there a way to support students with disabilities within the existing curriculums? More discussion is needed, but in progress.</a:t>
            </a:r>
            <a:endParaRPr/>
          </a:p>
          <a:p>
            <a:pPr indent="0" lvl="0" marL="0" marR="0" rtl="0" algn="l">
              <a:lnSpc>
                <a:spcPct val="90000"/>
              </a:lnSpc>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417" name="Google Shape;417;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46:notes"/>
          <p:cNvSpPr txBox="1"/>
          <p:nvPr>
            <p:ph idx="1" type="body"/>
          </p:nvPr>
        </p:nvSpPr>
        <p:spPr>
          <a:xfrm>
            <a:off x="381000" y="4430488"/>
            <a:ext cx="60960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2"/>
              </a:buClr>
              <a:buSzPts val="1100"/>
              <a:buFont typeface="Noto Sans Symbols"/>
              <a:buChar char="❖"/>
            </a:pPr>
            <a:r>
              <a:rPr b="0" i="0" lang="en-US" sz="1100" u="none" cap="none" strike="noStrike">
                <a:solidFill>
                  <a:schemeClr val="dk2"/>
                </a:solidFill>
                <a:latin typeface="Arial"/>
                <a:ea typeface="Arial"/>
                <a:cs typeface="Arial"/>
                <a:sym typeface="Arial"/>
              </a:rPr>
              <a:t>By </a:t>
            </a:r>
            <a:r>
              <a:rPr b="0" i="0" lang="en-US" sz="1100" u="none" cap="none" strike="noStrike">
                <a:solidFill>
                  <a:schemeClr val="dk1"/>
                </a:solidFill>
                <a:latin typeface="Arial"/>
                <a:ea typeface="Arial"/>
                <a:cs typeface="Arial"/>
                <a:sym typeface="Arial"/>
              </a:rPr>
              <a:t>Collaborating with Verizon Marketing, we could support Integrated Marketing Campaigns that present and promote A11y content and resources.</a:t>
            </a:r>
            <a:br>
              <a:rPr b="0" i="0" lang="en-US" sz="1100" u="none" cap="none" strike="noStrike">
                <a:solidFill>
                  <a:schemeClr val="dk1"/>
                </a:solidFill>
                <a:latin typeface="Arial"/>
                <a:ea typeface="Arial"/>
                <a:cs typeface="Arial"/>
                <a:sym typeface="Arial"/>
              </a:rPr>
            </a:br>
            <a:endParaRPr b="0" i="0" sz="1100" u="none" cap="none" strike="noStrike">
              <a:solidFill>
                <a:schemeClr val="dk1"/>
              </a:solidFill>
              <a:latin typeface="Arial"/>
              <a:ea typeface="Arial"/>
              <a:cs typeface="Arial"/>
              <a:sym typeface="Arial"/>
            </a:endParaRPr>
          </a:p>
          <a:p>
            <a:pPr indent="0" lvl="1" marL="457200" marR="0" rtl="0" algn="l">
              <a:spcBef>
                <a:spcPts val="0"/>
              </a:spcBef>
              <a:spcAft>
                <a:spcPts val="0"/>
              </a:spcAft>
              <a:buClr>
                <a:schemeClr val="dk2"/>
              </a:buClr>
              <a:buSzPts val="1100"/>
              <a:buFont typeface="Noto Sans Symbols"/>
              <a:buChar char="❖"/>
            </a:pPr>
            <a:r>
              <a:rPr b="0" i="0" lang="en-US" sz="1100" u="none" cap="none" strike="noStrike">
                <a:solidFill>
                  <a:schemeClr val="dk2"/>
                </a:solidFill>
                <a:latin typeface="Arial"/>
                <a:ea typeface="Arial"/>
                <a:cs typeface="Arial"/>
                <a:sym typeface="Arial"/>
              </a:rPr>
              <a:t> For example, using our social media resources, we can connect </a:t>
            </a:r>
            <a:r>
              <a:rPr b="0" i="0" lang="en-US" sz="1100" u="sng" cap="none" strike="noStrike">
                <a:solidFill>
                  <a:schemeClr val="hlink"/>
                </a:solidFill>
                <a:latin typeface="Arial"/>
                <a:ea typeface="Arial"/>
                <a:cs typeface="Arial"/>
                <a:sym typeface="Arial"/>
                <a:hlinkClick r:id="rId2"/>
              </a:rPr>
              <a:t>LinkedIn articles </a:t>
            </a:r>
            <a:r>
              <a:rPr b="0" i="0" lang="en-US" sz="1100" u="none" cap="none" strike="noStrike">
                <a:solidFill>
                  <a:schemeClr val="dk2"/>
                </a:solidFill>
                <a:latin typeface="Arial"/>
                <a:ea typeface="Arial"/>
                <a:cs typeface="Arial"/>
                <a:sym typeface="Arial"/>
              </a:rPr>
              <a:t>and Twitter references  authored by our CEO, Lowell McAdam</a:t>
            </a:r>
            <a:br>
              <a:rPr b="0" i="0" lang="en-US" sz="1100" u="none" cap="none" strike="noStrike">
                <a:solidFill>
                  <a:schemeClr val="dk2"/>
                </a:solidFill>
                <a:latin typeface="Arial"/>
                <a:ea typeface="Arial"/>
                <a:cs typeface="Arial"/>
                <a:sym typeface="Arial"/>
              </a:rPr>
            </a:br>
            <a:endParaRPr b="0" i="0" sz="1100" u="none" cap="none" strike="noStrike">
              <a:solidFill>
                <a:schemeClr val="dk2"/>
              </a:solidFill>
              <a:latin typeface="Arial"/>
              <a:ea typeface="Arial"/>
              <a:cs typeface="Arial"/>
              <a:sym typeface="Arial"/>
            </a:endParaRPr>
          </a:p>
          <a:p>
            <a:pPr indent="0" lvl="0" marL="0" marR="0" rtl="0" algn="l">
              <a:spcBef>
                <a:spcPts val="0"/>
              </a:spcBef>
              <a:spcAft>
                <a:spcPts val="0"/>
              </a:spcAft>
              <a:buClr>
                <a:schemeClr val="dk1"/>
              </a:buClr>
              <a:buSzPts val="1100"/>
              <a:buFont typeface="Noto Sans Symbols"/>
              <a:buChar char="❖"/>
            </a:pPr>
            <a:r>
              <a:rPr b="0" i="0" lang="en-US" sz="1100" u="none" cap="none" strike="noStrike">
                <a:solidFill>
                  <a:schemeClr val="dk1"/>
                </a:solidFill>
                <a:latin typeface="Arial"/>
                <a:ea typeface="Arial"/>
                <a:cs typeface="Arial"/>
                <a:sym typeface="Arial"/>
              </a:rPr>
              <a:t> </a:t>
            </a:r>
            <a:r>
              <a:rPr b="0" i="1" lang="en-US" sz="1100" u="none" cap="none" strike="noStrike">
                <a:solidFill>
                  <a:schemeClr val="dk2"/>
                </a:solidFill>
                <a:latin typeface="Arial"/>
                <a:ea typeface="Arial"/>
                <a:cs typeface="Arial"/>
                <a:sym typeface="Arial"/>
              </a:rPr>
              <a:t>Are we doing enough to communicate across the widest spectrum of cultural diversity? </a:t>
            </a:r>
            <a:r>
              <a:rPr b="0" i="0" lang="en-US" sz="1100" u="none" cap="none" strike="noStrike">
                <a:solidFill>
                  <a:schemeClr val="dk2"/>
                </a:solidFill>
                <a:latin typeface="Arial"/>
                <a:ea typeface="Arial"/>
                <a:cs typeface="Arial"/>
                <a:sym typeface="Arial"/>
              </a:rPr>
              <a:t>Review and discuss what we can do in other regions and in the global community –What about </a:t>
            </a:r>
            <a:r>
              <a:rPr b="0" i="1" lang="en-US" sz="1100" u="none" cap="none" strike="noStrike">
                <a:solidFill>
                  <a:schemeClr val="dk2"/>
                </a:solidFill>
                <a:latin typeface="Arial"/>
                <a:ea typeface="Arial"/>
                <a:cs typeface="Arial"/>
                <a:sym typeface="Arial"/>
              </a:rPr>
              <a:t>Millennials? Disenfranchised populations</a:t>
            </a:r>
            <a:endParaRPr/>
          </a:p>
          <a:p>
            <a:pPr indent="69850" lvl="0" marL="0" marR="0" rtl="0" algn="l">
              <a:spcBef>
                <a:spcPts val="0"/>
              </a:spcBef>
              <a:spcAft>
                <a:spcPts val="0"/>
              </a:spcAft>
              <a:buClr>
                <a:schemeClr val="dk1"/>
              </a:buClr>
              <a:buSzPts val="1100"/>
              <a:buFont typeface="Noto Sans Symbols"/>
              <a:buNone/>
            </a:pPr>
            <a:r>
              <a:t/>
            </a:r>
            <a:endParaRPr b="0" i="1" sz="1100" u="none" cap="none" strike="noStrike">
              <a:solidFill>
                <a:schemeClr val="dk2"/>
              </a:solidFill>
              <a:latin typeface="Arial"/>
              <a:ea typeface="Arial"/>
              <a:cs typeface="Arial"/>
              <a:sym typeface="Arial"/>
            </a:endParaRPr>
          </a:p>
          <a:p>
            <a:pPr indent="0" lvl="0" marL="0" marR="0" rtl="0" algn="l">
              <a:spcBef>
                <a:spcPts val="0"/>
              </a:spcBef>
              <a:spcAft>
                <a:spcPts val="0"/>
              </a:spcAft>
              <a:buClr>
                <a:schemeClr val="dk1"/>
              </a:buClr>
              <a:buSzPts val="1200"/>
              <a:buFont typeface="Noto Sans Symbols"/>
              <a:buChar char="❖"/>
            </a:pPr>
            <a:r>
              <a:rPr b="0" i="0" lang="en-US" sz="1200" u="none" cap="none" strike="noStrike">
                <a:solidFill>
                  <a:schemeClr val="dk1"/>
                </a:solidFill>
                <a:latin typeface="Arial"/>
                <a:ea typeface="Arial"/>
                <a:cs typeface="Arial"/>
                <a:sym typeface="Arial"/>
              </a:rPr>
              <a:t> </a:t>
            </a:r>
            <a:r>
              <a:rPr b="0" i="0" lang="en-US" sz="1200" u="none" cap="none" strike="noStrike">
                <a:solidFill>
                  <a:schemeClr val="dk2"/>
                </a:solidFill>
                <a:latin typeface="Arial"/>
                <a:ea typeface="Arial"/>
                <a:cs typeface="Arial"/>
                <a:sym typeface="Arial"/>
              </a:rPr>
              <a:t> We can help visitors understand our accessibility policies by showcasing our legal compliance support – </a:t>
            </a:r>
            <a:r>
              <a:rPr b="0" i="1" lang="en-US" sz="1200" u="none" cap="none" strike="noStrike">
                <a:solidFill>
                  <a:schemeClr val="dk2"/>
                </a:solidFill>
                <a:latin typeface="Arial"/>
                <a:ea typeface="Arial"/>
                <a:cs typeface="Arial"/>
                <a:sym typeface="Arial"/>
              </a:rPr>
              <a:t>Make it </a:t>
            </a:r>
            <a:r>
              <a:rPr b="0" i="1" lang="en-US" sz="1200" u="sng" cap="none" strike="noStrike">
                <a:solidFill>
                  <a:schemeClr val="hlink"/>
                </a:solidFill>
                <a:latin typeface="Arial"/>
                <a:ea typeface="Arial"/>
                <a:cs typeface="Arial"/>
                <a:sym typeface="Arial"/>
                <a:hlinkClick r:id="rId3"/>
              </a:rPr>
              <a:t>similar to Microsoft’s information,</a:t>
            </a:r>
            <a:r>
              <a:rPr b="0" i="1" lang="en-US" sz="1200" u="none" cap="none" strike="noStrike">
                <a:solidFill>
                  <a:schemeClr val="dk2"/>
                </a:solidFill>
                <a:latin typeface="Arial"/>
                <a:ea typeface="Arial"/>
                <a:cs typeface="Arial"/>
                <a:sym typeface="Arial"/>
              </a:rPr>
              <a:t> but better!</a:t>
            </a:r>
            <a:br>
              <a:rPr b="0" i="0" lang="en-US" sz="1200" u="none" cap="none" strike="noStrike">
                <a:solidFill>
                  <a:schemeClr val="dk2"/>
                </a:solidFill>
                <a:latin typeface="Arial"/>
                <a:ea typeface="Arial"/>
                <a:cs typeface="Arial"/>
                <a:sym typeface="Arial"/>
              </a:rPr>
            </a:br>
            <a:endParaRPr b="0" i="0" sz="1200" u="none" cap="none" strike="noStrike">
              <a:solidFill>
                <a:schemeClr val="dk2"/>
              </a:solidFill>
              <a:latin typeface="Arial"/>
              <a:ea typeface="Arial"/>
              <a:cs typeface="Arial"/>
              <a:sym typeface="Arial"/>
            </a:endParaRPr>
          </a:p>
          <a:p>
            <a:pPr indent="0" lvl="0" marL="0" marR="0" rtl="0" algn="l">
              <a:spcBef>
                <a:spcPts val="0"/>
              </a:spcBef>
              <a:spcAft>
                <a:spcPts val="0"/>
              </a:spcAft>
              <a:buClr>
                <a:schemeClr val="dk2"/>
              </a:buClr>
              <a:buSzPts val="1200"/>
              <a:buFont typeface="Noto Sans Symbols"/>
              <a:buChar char="❖"/>
            </a:pPr>
            <a:r>
              <a:rPr b="0" i="0" lang="en-US" sz="1200" u="none" cap="none" strike="noStrike">
                <a:solidFill>
                  <a:schemeClr val="dk2"/>
                </a:solidFill>
                <a:latin typeface="Arial"/>
                <a:ea typeface="Arial"/>
                <a:cs typeface="Arial"/>
                <a:sym typeface="Arial"/>
              </a:rPr>
              <a:t> Modeling after the Accessibility Style Guide of </a:t>
            </a:r>
            <a:r>
              <a:rPr b="0" i="0" lang="en-US" sz="1200" u="none" cap="none" strike="noStrike">
                <a:solidFill>
                  <a:schemeClr val="dk1"/>
                </a:solidFill>
                <a:latin typeface="Arial"/>
                <a:ea typeface="Arial"/>
                <a:cs typeface="Arial"/>
                <a:sym typeface="Arial"/>
              </a:rPr>
              <a:t>the BBC</a:t>
            </a:r>
            <a:r>
              <a:rPr b="0" i="0" lang="en-US" sz="1200" u="none" cap="none" strike="noStrike">
                <a:solidFill>
                  <a:schemeClr val="dk2"/>
                </a:solidFill>
                <a:latin typeface="Arial"/>
                <a:ea typeface="Arial"/>
                <a:cs typeface="Arial"/>
                <a:sym typeface="Arial"/>
              </a:rPr>
              <a:t> and the </a:t>
            </a:r>
            <a:r>
              <a:rPr b="0" i="0" lang="en-US" sz="1200" u="sng" cap="none" strike="noStrike">
                <a:solidFill>
                  <a:schemeClr val="hlink"/>
                </a:solidFill>
                <a:latin typeface="Arial"/>
                <a:ea typeface="Arial"/>
                <a:cs typeface="Arial"/>
                <a:sym typeface="Arial"/>
                <a:hlinkClick r:id="rId4"/>
              </a:rPr>
              <a:t>Open-Source A11y Pattern Library</a:t>
            </a:r>
            <a:r>
              <a:rPr b="0" i="0" lang="en-US" sz="1200" u="none" cap="none" strike="noStrike">
                <a:solidFill>
                  <a:schemeClr val="dk2"/>
                </a:solidFill>
                <a:latin typeface="Arial"/>
                <a:ea typeface="Arial"/>
                <a:cs typeface="Arial"/>
                <a:sym typeface="Arial"/>
              </a:rPr>
              <a:t>, we have an opportunity to save money, spend less time  tracking defects and  make life easier for IT, if we can develop a Verizon A11y Pattern Library.  </a:t>
            </a:r>
            <a:br>
              <a:rPr b="0" i="0" lang="en-US" sz="1200" u="none" cap="none" strike="noStrike">
                <a:solidFill>
                  <a:schemeClr val="dk2"/>
                </a:solidFill>
                <a:latin typeface="Arial"/>
                <a:ea typeface="Arial"/>
                <a:cs typeface="Arial"/>
                <a:sym typeface="Arial"/>
              </a:rPr>
            </a:br>
            <a:endParaRPr b="0" i="0" sz="1200" u="none" cap="none" strike="noStrike">
              <a:solidFill>
                <a:schemeClr val="dk2"/>
              </a:solidFill>
              <a:latin typeface="Arial"/>
              <a:ea typeface="Arial"/>
              <a:cs typeface="Arial"/>
              <a:sym typeface="Arial"/>
            </a:endParaRPr>
          </a:p>
          <a:p>
            <a:pPr indent="0" lvl="0" marL="0" marR="0" rtl="0" algn="l">
              <a:spcBef>
                <a:spcPts val="0"/>
              </a:spcBef>
              <a:spcAft>
                <a:spcPts val="0"/>
              </a:spcAft>
              <a:buClr>
                <a:schemeClr val="dk2"/>
              </a:buClr>
              <a:buSzPts val="1200"/>
              <a:buFont typeface="Noto Sans Symbols"/>
              <a:buChar char="❖"/>
            </a:pPr>
            <a:r>
              <a:rPr b="0" i="0" lang="en-US" sz="1200" u="none" cap="none" strike="noStrike">
                <a:solidFill>
                  <a:schemeClr val="dk2"/>
                </a:solidFill>
                <a:latin typeface="Arial"/>
                <a:ea typeface="Arial"/>
                <a:cs typeface="Arial"/>
                <a:sym typeface="Arial"/>
              </a:rPr>
              <a:t> Ensure that</a:t>
            </a:r>
            <a:r>
              <a:rPr b="1" i="0" lang="en-US" sz="1200" u="none" cap="none" strike="noStrike">
                <a:solidFill>
                  <a:schemeClr val="dk2"/>
                </a:solidFill>
                <a:latin typeface="Arial"/>
                <a:ea typeface="Arial"/>
                <a:cs typeface="Arial"/>
                <a:sym typeface="Arial"/>
              </a:rPr>
              <a:t> </a:t>
            </a:r>
            <a:r>
              <a:rPr b="1" i="0" lang="en-US" sz="1200" u="none" cap="none" strike="noStrike">
                <a:solidFill>
                  <a:schemeClr val="dk1"/>
                </a:solidFill>
                <a:latin typeface="Arial"/>
                <a:ea typeface="Arial"/>
                <a:cs typeface="Arial"/>
                <a:sym typeface="Arial"/>
              </a:rPr>
              <a:t>all VZW A11y Content &amp; Resources</a:t>
            </a:r>
            <a:r>
              <a:rPr b="0" i="0" lang="en-US" sz="1200" u="none" cap="none" strike="noStrike">
                <a:solidFill>
                  <a:schemeClr val="dk1"/>
                </a:solidFill>
                <a:latin typeface="Arial"/>
                <a:ea typeface="Arial"/>
                <a:cs typeface="Arial"/>
                <a:sym typeface="Arial"/>
              </a:rPr>
              <a:t> </a:t>
            </a:r>
            <a:r>
              <a:rPr b="0" i="0" lang="en-US" sz="1200" u="none" cap="none" strike="noStrike">
                <a:solidFill>
                  <a:schemeClr val="dk2"/>
                </a:solidFill>
                <a:latin typeface="Arial"/>
                <a:ea typeface="Arial"/>
                <a:cs typeface="Arial"/>
                <a:sym typeface="Arial"/>
              </a:rPr>
              <a:t>are compliant</a:t>
            </a:r>
            <a:endParaRPr b="0" i="0" sz="1200" u="none" cap="none" strike="noStrike">
              <a:solidFill>
                <a:schemeClr val="dk1"/>
              </a:solidFill>
              <a:latin typeface="Arial"/>
              <a:ea typeface="Arial"/>
              <a:cs typeface="Arial"/>
              <a:sym typeface="Arial"/>
            </a:endParaRPr>
          </a:p>
          <a:p>
            <a:pPr indent="76200" lvl="0" marL="0" marR="0" rtl="0" algn="l">
              <a:spcBef>
                <a:spcPts val="0"/>
              </a:spcBef>
              <a:spcAft>
                <a:spcPts val="0"/>
              </a:spcAft>
              <a:buClr>
                <a:schemeClr val="dk1"/>
              </a:buClr>
              <a:buSzPts val="1200"/>
              <a:buFont typeface="Noto Sans Symbols"/>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428" name="Google Shape;428;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7: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At a high level we will be reviewing the following:</a:t>
            </a:r>
            <a:endParaRPr b="0" i="0" sz="1200" u="none" cap="none" strike="noStrike">
              <a:solidFill>
                <a:schemeClr val="dk1"/>
              </a:solidFill>
              <a:latin typeface="Arial"/>
              <a:ea typeface="Arial"/>
              <a:cs typeface="Arial"/>
              <a:sym typeface="Arial"/>
            </a:endParaRPr>
          </a:p>
        </p:txBody>
      </p:sp>
      <p:sp>
        <p:nvSpPr>
          <p:cNvPr id="256" name="Google Shape;256;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ae69e2a5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2ae69e2a5e_0_0: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438" name="Google Shape;438;g2ae69e2a5e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ae69e2a5e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g2ae69e2a5e_0_7: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447" name="Google Shape;447;g2ae69e2a5e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49: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455" name="Google Shape;455;p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0: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As  we look at the competition, it’s clear to see that AT&amp;T ranks the highest. In the following slides we will explore why and review the research methodology used to arrive at those conclusions.</a:t>
            </a:r>
            <a:endParaRPr b="0" i="0" sz="1200" u="none" cap="none" strike="noStrike">
              <a:solidFill>
                <a:schemeClr val="dk1"/>
              </a:solidFill>
              <a:latin typeface="Arial"/>
              <a:ea typeface="Arial"/>
              <a:cs typeface="Arial"/>
              <a:sym typeface="Arial"/>
            </a:endParaRPr>
          </a:p>
        </p:txBody>
      </p:sp>
      <p:sp>
        <p:nvSpPr>
          <p:cNvPr id="264" name="Google Shape;26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6: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US" sz="1200" u="none" cap="none" strike="noStrike">
                <a:solidFill>
                  <a:schemeClr val="dk1"/>
                </a:solidFill>
                <a:latin typeface="Arial"/>
                <a:ea typeface="Arial"/>
                <a:cs typeface="Arial"/>
                <a:sym typeface="Arial"/>
              </a:rPr>
              <a:t>We arrived at these conclusions using a Holistic Research approach.</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The core foundation of the research is predicated upon a Comparative Analysis Matrix that gives us a foundation of baseline data sets. This gives us a flexible way to tweak the values wherever needed. Using a matrix with weighted values enables us to provide the most accurate and reliable benchmarking information. Keep in mind that other Verizon teams can participate, by giving their input on any data set, allowing us to refine the analysis with Verizon professionals who bring their own expertise to the table.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Arial"/>
              <a:buNone/>
            </a:pP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Overall, this report provides the best possible tool to ensure that we understand who the competition is, why they excel, and what we can do to surpass them.  At the end of the day, we have created a solid roadmap </a:t>
            </a:r>
            <a:endParaRPr b="0" i="0" sz="1200" u="none" cap="none" strike="noStrike">
              <a:solidFill>
                <a:schemeClr val="dk1"/>
              </a:solidFill>
              <a:latin typeface="Arial"/>
              <a:ea typeface="Arial"/>
              <a:cs typeface="Arial"/>
              <a:sym typeface="Arial"/>
            </a:endParaRPr>
          </a:p>
        </p:txBody>
      </p:sp>
      <p:sp>
        <p:nvSpPr>
          <p:cNvPr id="272" name="Google Shape;272;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9: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As you can see, this matrix is fairly dense with information. </a:t>
            </a:r>
            <a:br>
              <a:rPr b="1"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I won’t drill down on the details, but suffice to say that the analysis is a general snapshot of the overall content, features and functions for each Telecom. As mentioned already, the matrix is flexible enough to build on over time, if we wanted to get more specific. For now, I think it’s enough to show us where we can derive the most benefit moving forward.</a:t>
            </a:r>
            <a:endParaRPr b="0" i="0" sz="1200" u="none" cap="none" strike="noStrike">
              <a:solidFill>
                <a:schemeClr val="dk1"/>
              </a:solidFill>
              <a:latin typeface="Arial"/>
              <a:ea typeface="Arial"/>
              <a:cs typeface="Arial"/>
              <a:sym typeface="Arial"/>
            </a:endParaRPr>
          </a:p>
        </p:txBody>
      </p:sp>
      <p:sp>
        <p:nvSpPr>
          <p:cNvPr id="284" name="Google Shape;284;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21: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This is the second screen of the comparative input. </a:t>
            </a:r>
            <a:br>
              <a:rPr b="1"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I would just like to point out one thing here – on the far right column, you will notice that the Impact levels range from High to Medium to Low. This enables us to become more granular and also more collaborative, opening up the matrix to other SME’s that might recommend adjustments to the values and weighting of the data shown here. Again, that could become more labor intensive than what we have budgeted for this project.</a:t>
            </a:r>
            <a:endParaRPr b="0" i="0" sz="1200" u="none" cap="none" strike="noStrike">
              <a:solidFill>
                <a:schemeClr val="dk1"/>
              </a:solidFill>
              <a:latin typeface="Arial"/>
              <a:ea typeface="Arial"/>
              <a:cs typeface="Arial"/>
              <a:sym typeface="Arial"/>
            </a:endParaRPr>
          </a:p>
        </p:txBody>
      </p:sp>
      <p:sp>
        <p:nvSpPr>
          <p:cNvPr id="292" name="Google Shape;292;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24: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following slides present recommended solutions along with proposed next steps for moving ahead.</a:t>
            </a:r>
            <a:endParaRPr b="0" i="0" sz="1200" u="none" cap="none" strike="noStrike">
              <a:solidFill>
                <a:schemeClr val="dk1"/>
              </a:solidFill>
              <a:latin typeface="Arial"/>
              <a:ea typeface="Arial"/>
              <a:cs typeface="Arial"/>
              <a:sym typeface="Arial"/>
            </a:endParaRPr>
          </a:p>
        </p:txBody>
      </p:sp>
      <p:sp>
        <p:nvSpPr>
          <p:cNvPr id="300" name="Google Shape;300;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26: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Our Accessibility resources and content are arguably the best around, containing more depth than any of our competitors. However, we lack a more cohesive organization of those resources, prompting us to consider new strategies to consolidate our A11y information. I propose that we focus on the following action items:</a:t>
            </a:r>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228600" lvl="0" marL="228600" marR="0" rtl="0" algn="l">
              <a:spcBef>
                <a:spcPts val="0"/>
              </a:spcBef>
              <a:spcAft>
                <a:spcPts val="0"/>
              </a:spcAft>
              <a:buClr>
                <a:schemeClr val="dk1"/>
              </a:buClr>
              <a:buSzPts val="1200"/>
              <a:buFont typeface="Arial"/>
              <a:buAutoNum type="arabicPeriod"/>
            </a:pPr>
            <a:r>
              <a:rPr b="0" i="0" lang="en-US" sz="1200" u="none" cap="none" strike="noStrike">
                <a:solidFill>
                  <a:schemeClr val="dk1"/>
                </a:solidFill>
                <a:latin typeface="Arial"/>
                <a:ea typeface="Arial"/>
                <a:cs typeface="Arial"/>
                <a:sym typeface="Arial"/>
              </a:rPr>
              <a:t>Consolidate all of our A11y content into one main body of more cohesive information</a:t>
            </a:r>
            <a:endParaRPr/>
          </a:p>
          <a:p>
            <a:pPr indent="-228600" lvl="0" marL="228600" marR="0" rtl="0" algn="l">
              <a:spcBef>
                <a:spcPts val="0"/>
              </a:spcBef>
              <a:spcAft>
                <a:spcPts val="0"/>
              </a:spcAft>
              <a:buClr>
                <a:schemeClr val="dk1"/>
              </a:buClr>
              <a:buSzPts val="1200"/>
              <a:buFont typeface="Arial"/>
              <a:buAutoNum type="arabicPeriod"/>
            </a:pPr>
            <a:r>
              <a:rPr b="0" i="0" lang="en-US" sz="1200" u="none" cap="none" strike="noStrike">
                <a:solidFill>
                  <a:schemeClr val="dk1"/>
                </a:solidFill>
                <a:latin typeface="Arial"/>
                <a:ea typeface="Arial"/>
                <a:cs typeface="Arial"/>
                <a:sym typeface="Arial"/>
              </a:rPr>
              <a:t>Reorganize the content overall</a:t>
            </a:r>
            <a:endParaRPr b="0" i="0" sz="1200" u="none" cap="none" strike="noStrike">
              <a:solidFill>
                <a:schemeClr val="dk1"/>
              </a:solidFill>
              <a:latin typeface="Arial"/>
              <a:ea typeface="Arial"/>
              <a:cs typeface="Arial"/>
              <a:sym typeface="Arial"/>
            </a:endParaRPr>
          </a:p>
          <a:p>
            <a:pPr indent="-228600" lvl="0" marL="228600" marR="0" rtl="0" algn="l">
              <a:spcBef>
                <a:spcPts val="0"/>
              </a:spcBef>
              <a:spcAft>
                <a:spcPts val="0"/>
              </a:spcAft>
              <a:buClr>
                <a:schemeClr val="dk1"/>
              </a:buClr>
              <a:buSzPts val="1200"/>
              <a:buFont typeface="Arial"/>
              <a:buAutoNum type="arabicPeriod"/>
            </a:pPr>
            <a:r>
              <a:rPr b="0" i="0" lang="en-US" sz="1200" u="none" cap="none" strike="noStrike">
                <a:solidFill>
                  <a:schemeClr val="dk1"/>
                </a:solidFill>
                <a:latin typeface="Arial"/>
                <a:ea typeface="Arial"/>
                <a:cs typeface="Arial"/>
                <a:sym typeface="Arial"/>
              </a:rPr>
              <a:t>Consider the development of micro-sites where applicable, such as the NACS Center and/or an Verizon A11y blog</a:t>
            </a:r>
            <a:endParaRPr/>
          </a:p>
          <a:p>
            <a:pPr indent="-228600" lvl="0" marL="228600" marR="0" rtl="0" algn="l">
              <a:spcBef>
                <a:spcPts val="0"/>
              </a:spcBef>
              <a:spcAft>
                <a:spcPts val="0"/>
              </a:spcAft>
              <a:buClr>
                <a:schemeClr val="dk1"/>
              </a:buClr>
              <a:buSzPts val="1200"/>
              <a:buFont typeface="Arial"/>
              <a:buAutoNum type="arabicPeriod"/>
            </a:pPr>
            <a:r>
              <a:rPr b="0" i="0" lang="en-US" sz="1200" u="none" cap="none" strike="noStrike">
                <a:solidFill>
                  <a:schemeClr val="dk1"/>
                </a:solidFill>
                <a:latin typeface="Arial"/>
                <a:ea typeface="Arial"/>
                <a:cs typeface="Arial"/>
                <a:sym typeface="Arial"/>
              </a:rPr>
              <a:t>Ensure that the flow of pages is consistent with Usability Heuristics and Information Architecture standards, ensuring the best possible customer experience, as well as assuring the best possible internal user experience for all team members. </a:t>
            </a:r>
            <a:endParaRPr b="0" i="0" sz="1200" u="none" cap="none" strike="noStrike">
              <a:solidFill>
                <a:schemeClr val="dk1"/>
              </a:solidFill>
              <a:latin typeface="Arial"/>
              <a:ea typeface="Arial"/>
              <a:cs typeface="Arial"/>
              <a:sym typeface="Arial"/>
            </a:endParaRPr>
          </a:p>
        </p:txBody>
      </p:sp>
      <p:sp>
        <p:nvSpPr>
          <p:cNvPr id="308" name="Google Shape;308;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28:notes"/>
          <p:cNvSpPr txBox="1"/>
          <p:nvPr>
            <p:ph idx="1" type="body"/>
          </p:nvPr>
        </p:nvSpPr>
        <p:spPr>
          <a:xfrm>
            <a:off x="381000" y="4343400"/>
            <a:ext cx="60960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0" i="0" lang="en-US" sz="1200" u="none" cap="none" strike="noStrike">
                <a:solidFill>
                  <a:schemeClr val="dk1"/>
                </a:solidFill>
                <a:latin typeface="Arial"/>
                <a:ea typeface="Arial"/>
                <a:cs typeface="Arial"/>
                <a:sym typeface="Arial"/>
              </a:rPr>
              <a:t>In order to learn more about the way people with disabilities experience Verizon.com, I did an interview with our blind colleague, Eileen Levin.  Eileen is uniquely qualified in this field, due to her extensive knowledge of Assistive Technology solutions – such as screen reading software, AT apps, Braille keyboard, etc., and most importantly, is a highly skilled Defects tester. </a:t>
            </a:r>
            <a:endParaRPr/>
          </a:p>
          <a:p>
            <a:pPr indent="0" lvl="1" marL="45720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1100" u="none" cap="none" strike="noStrike">
                <a:solidFill>
                  <a:schemeClr val="dk1"/>
                </a:solidFill>
                <a:latin typeface="Arial"/>
                <a:ea typeface="Arial"/>
                <a:cs typeface="Arial"/>
                <a:sym typeface="Arial"/>
              </a:rPr>
              <a:t>If we can get this sort of research going, it will enable us to learn first-hand what it’s like for them to navigate though the areas of the Verizon website, calling out where the most difficult problems arise. </a:t>
            </a:r>
            <a:br>
              <a:rPr b="0" i="0" lang="en-US" sz="1100" u="none" cap="none" strike="noStrike">
                <a:solidFill>
                  <a:schemeClr val="dk1"/>
                </a:solidFill>
                <a:latin typeface="Arial"/>
                <a:ea typeface="Arial"/>
                <a:cs typeface="Arial"/>
                <a:sym typeface="Arial"/>
              </a:rPr>
            </a:b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An outline of the best outcomes would look like this:</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1) We get direct feedback from people with disabilities using Verizon. </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2)  Learning more from people with disabilities, Verizon is able to resolve transactional and other revenue associated parts of the website. </a:t>
            </a:r>
            <a:br>
              <a:rPr b="0" i="0" lang="en-US" sz="1100" u="none" cap="none" strike="noStrike">
                <a:solidFill>
                  <a:schemeClr val="dk1"/>
                </a:solidFill>
                <a:latin typeface="Arial"/>
                <a:ea typeface="Arial"/>
                <a:cs typeface="Arial"/>
                <a:sym typeface="Arial"/>
              </a:rPr>
            </a:br>
            <a:r>
              <a:rPr b="0" i="0" lang="en-US" sz="1100" u="none" cap="none" strike="noStrike">
                <a:solidFill>
                  <a:schemeClr val="dk1"/>
                </a:solidFill>
                <a:latin typeface="Arial"/>
                <a:ea typeface="Arial"/>
                <a:cs typeface="Arial"/>
                <a:sym typeface="Arial"/>
              </a:rPr>
              <a:t>3) With an improved experience, it is not a far stretch to assume that Verizon can attract new customers – those with disabilities and those who are impressed with the way we serve people with disabilities. </a:t>
            </a:r>
            <a:endParaRPr/>
          </a:p>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Arial"/>
              <a:buNone/>
            </a:pPr>
            <a:br>
              <a:rPr b="0" i="0" lang="en-US" sz="1200" u="none" cap="none" strike="noStrike">
                <a:solidFill>
                  <a:schemeClr val="dk1"/>
                </a:solidFill>
                <a:latin typeface="Arial"/>
                <a:ea typeface="Arial"/>
                <a:cs typeface="Arial"/>
                <a:sym typeface="Arial"/>
              </a:rPr>
            </a:br>
            <a:br>
              <a:rPr b="0" i="0" lang="en-US" sz="1200" u="none" cap="none" strike="noStrike">
                <a:solidFill>
                  <a:schemeClr val="dk1"/>
                </a:solidFill>
                <a:latin typeface="Arial"/>
                <a:ea typeface="Arial"/>
                <a:cs typeface="Arial"/>
                <a:sym typeface="Arial"/>
              </a:rPr>
            </a:b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329" name="Google Shape;329;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hoto" showMasterSp="0">
  <p:cSld name="Title Slide Photo">
    <p:spTree>
      <p:nvGrpSpPr>
        <p:cNvPr id="18" name="Shape 18"/>
        <p:cNvGrpSpPr/>
        <p:nvPr/>
      </p:nvGrpSpPr>
      <p:grpSpPr>
        <a:xfrm>
          <a:off x="0" y="0"/>
          <a:ext cx="0" cy="0"/>
          <a:chOff x="0" y="0"/>
          <a:chExt cx="0" cy="0"/>
        </a:xfrm>
      </p:grpSpPr>
      <p:sp>
        <p:nvSpPr>
          <p:cNvPr id="19" name="Google Shape;19;p2"/>
          <p:cNvSpPr/>
          <p:nvPr>
            <p:ph idx="2" type="pic"/>
          </p:nvPr>
        </p:nvSpPr>
        <p:spPr>
          <a:xfrm>
            <a:off x="0" y="0"/>
            <a:ext cx="9144000" cy="5143500"/>
          </a:xfrm>
          <a:prstGeom prst="rect">
            <a:avLst/>
          </a:prstGeom>
          <a:solidFill>
            <a:srgbClr val="D8DADA"/>
          </a:solidFill>
          <a:ln>
            <a:noFill/>
          </a:ln>
        </p:spPr>
        <p:txBody>
          <a:bodyPr anchorCtr="0" anchor="ctr" bIns="91425" lIns="91425" spcFirstLastPara="1" rIns="91425" wrap="square" tIns="91425">
            <a:noAutofit/>
          </a:bodyPr>
          <a:lstStyle>
            <a:lvl1pPr indent="0" lvl="0" marL="0" marR="0" rtl="0" algn="ctr">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8" lvl="2" marL="230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20" name="Google Shape;20;p2"/>
          <p:cNvSpPr txBox="1"/>
          <p:nvPr>
            <p:ph type="ctrTitle"/>
          </p:nvPr>
        </p:nvSpPr>
        <p:spPr>
          <a:xfrm>
            <a:off x="457200" y="598807"/>
            <a:ext cx="4114800" cy="173736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dk1"/>
              </a:buClr>
              <a:buSzPts val="1400"/>
              <a:buFont typeface="Arial"/>
              <a:buNone/>
              <a:defRPr b="1" i="0" sz="4000" u="none" cap="none" strike="noStrike">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1" name="Google Shape;21;p2"/>
          <p:cNvSpPr txBox="1"/>
          <p:nvPr/>
        </p:nvSpPr>
        <p:spPr>
          <a:xfrm>
            <a:off x="2812568" y="4700032"/>
            <a:ext cx="4023360" cy="228600"/>
          </a:xfrm>
          <a:prstGeom prst="rect">
            <a:avLst/>
          </a:prstGeom>
          <a:noFill/>
          <a:ln>
            <a:noFill/>
          </a:ln>
        </p:spPr>
        <p:txBody>
          <a:bodyPr anchorCtr="0" anchor="b" bIns="0" lIns="0" spcFirstLastPara="1" rIns="182875" wrap="square" tIns="0">
            <a:noAutofit/>
          </a:bodyPr>
          <a:lstStyle/>
          <a:p>
            <a:pPr indent="0" lvl="0" marL="0" marR="0" rtl="0" algn="l">
              <a:spcBef>
                <a:spcPts val="0"/>
              </a:spcBef>
              <a:spcAft>
                <a:spcPts val="0"/>
              </a:spcAft>
              <a:buNone/>
            </a:pPr>
            <a:r>
              <a:rPr b="0" i="0" lang="en-US" sz="700" u="none" cap="none" strike="noStrike">
                <a:solidFill>
                  <a:schemeClr val="lt1"/>
                </a:solidFill>
                <a:latin typeface="Arial Narrow"/>
                <a:ea typeface="Arial Narrow"/>
                <a:cs typeface="Arial Narrow"/>
                <a:sym typeface="Arial Narrow"/>
              </a:rPr>
              <a:t>Confidential and proprietary materials for authorized Verizon personnel and outside agencies only. Use, disclosure or distribution of this material is not permitted to any unauthorized persons or third parties except by written agreement.</a:t>
            </a:r>
            <a:endParaRPr b="0" i="0" sz="700" u="none" cap="none" strike="noStrike">
              <a:solidFill>
                <a:schemeClr val="lt1"/>
              </a:solidFill>
              <a:latin typeface="Arial Narrow"/>
              <a:ea typeface="Arial Narrow"/>
              <a:cs typeface="Arial Narrow"/>
              <a:sym typeface="Arial Narrow"/>
            </a:endParaRPr>
          </a:p>
        </p:txBody>
      </p:sp>
      <p:pic>
        <p:nvPicPr>
          <p:cNvPr id="22" name="Google Shape;22;p2"/>
          <p:cNvPicPr preferRelativeResize="0"/>
          <p:nvPr/>
        </p:nvPicPr>
        <p:blipFill rotWithShape="1">
          <a:blip r:embed="rId2">
            <a:alphaModFix/>
          </a:blip>
          <a:srcRect b="0" l="0" r="0" t="0"/>
          <a:stretch/>
        </p:blipFill>
        <p:spPr>
          <a:xfrm>
            <a:off x="353824" y="4618101"/>
            <a:ext cx="1069846" cy="397803"/>
          </a:xfrm>
          <a:prstGeom prst="rect">
            <a:avLst/>
          </a:prstGeom>
          <a:noFill/>
          <a:ln>
            <a:noFill/>
          </a:ln>
        </p:spPr>
      </p:pic>
      <p:sp>
        <p:nvSpPr>
          <p:cNvPr id="23" name="Google Shape;23;p2"/>
          <p:cNvSpPr txBox="1"/>
          <p:nvPr>
            <p:ph idx="1" type="subTitle"/>
          </p:nvPr>
        </p:nvSpPr>
        <p:spPr>
          <a:xfrm>
            <a:off x="457200" y="2427607"/>
            <a:ext cx="4114800" cy="13716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9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1pPr>
            <a:lvl2pPr indent="0" lvl="1" marL="0" marR="0" rtl="0" algn="l">
              <a:lnSpc>
                <a:spcPct val="80000"/>
              </a:lnSpc>
              <a:spcBef>
                <a:spcPts val="900"/>
              </a:spcBef>
              <a:spcAft>
                <a:spcPts val="0"/>
              </a:spcAft>
              <a:buClr>
                <a:schemeClr val="lt1"/>
              </a:buClr>
              <a:buSzPts val="1400"/>
              <a:buFont typeface="Arial"/>
              <a:buNone/>
              <a:defRPr b="1" i="0" sz="2000" u="none" cap="none" strike="noStrike">
                <a:solidFill>
                  <a:schemeClr val="lt1"/>
                </a:solidFill>
                <a:latin typeface="Arial"/>
                <a:ea typeface="Arial"/>
                <a:cs typeface="Arial"/>
                <a:sym typeface="Arial"/>
              </a:defRPr>
            </a:lvl2pPr>
            <a:lvl3pPr indent="0" lvl="2" marL="0" marR="0" rtl="0" algn="l">
              <a:lnSpc>
                <a:spcPct val="80000"/>
              </a:lnSpc>
              <a:spcBef>
                <a:spcPts val="900"/>
              </a:spcBef>
              <a:spcAft>
                <a:spcPts val="0"/>
              </a:spcAft>
              <a:buClr>
                <a:schemeClr val="lt1"/>
              </a:buClr>
              <a:buSzPts val="1200"/>
              <a:buFont typeface="Arial"/>
              <a:buNone/>
              <a:defRPr b="1" i="0" sz="2000" u="none" cap="none" strike="noStrike">
                <a:solidFill>
                  <a:schemeClr val="lt1"/>
                </a:solidFill>
                <a:latin typeface="Arial"/>
                <a:ea typeface="Arial"/>
                <a:cs typeface="Arial"/>
                <a:sym typeface="Arial"/>
              </a:defRPr>
            </a:lvl3pPr>
            <a:lvl4pPr indent="0" lvl="3" marL="0" marR="0" rtl="0" algn="l">
              <a:lnSpc>
                <a:spcPct val="80000"/>
              </a:lnSpc>
              <a:spcBef>
                <a:spcPts val="900"/>
              </a:spcBef>
              <a:spcAft>
                <a:spcPts val="0"/>
              </a:spcAft>
              <a:buClr>
                <a:schemeClr val="lt1"/>
              </a:buClr>
              <a:buSzPts val="1200"/>
              <a:buFont typeface="Arial"/>
              <a:buNone/>
              <a:defRPr b="1" i="0" sz="2000" u="none" cap="none" strike="noStrike">
                <a:solidFill>
                  <a:schemeClr val="lt1"/>
                </a:solidFill>
                <a:latin typeface="Arial"/>
                <a:ea typeface="Arial"/>
                <a:cs typeface="Arial"/>
                <a:sym typeface="Arial"/>
              </a:defRPr>
            </a:lvl4pPr>
            <a:lvl5pPr indent="0" lvl="4" marL="0" marR="0" rtl="0" algn="l">
              <a:lnSpc>
                <a:spcPct val="80000"/>
              </a:lnSpc>
              <a:spcBef>
                <a:spcPts val="900"/>
              </a:spcBef>
              <a:spcAft>
                <a:spcPts val="0"/>
              </a:spcAft>
              <a:buClr>
                <a:schemeClr val="lt1"/>
              </a:buClr>
              <a:buSzPts val="1200"/>
              <a:buFont typeface="Arial"/>
              <a:buNone/>
              <a:defRPr b="1" i="0" sz="2000" u="none" cap="none" strike="noStrike">
                <a:solidFill>
                  <a:schemeClr val="lt1"/>
                </a:solidFill>
                <a:latin typeface="Arial"/>
                <a:ea typeface="Arial"/>
                <a:cs typeface="Arial"/>
                <a:sym typeface="Arial"/>
              </a:defRPr>
            </a:lvl5pPr>
            <a:lvl6pPr indent="0" lvl="5" marL="0" marR="0" rtl="0" algn="l">
              <a:lnSpc>
                <a:spcPct val="80000"/>
              </a:lnSpc>
              <a:spcBef>
                <a:spcPts val="900"/>
              </a:spcBef>
              <a:spcAft>
                <a:spcPts val="0"/>
              </a:spcAft>
              <a:buClr>
                <a:schemeClr val="lt1"/>
              </a:buClr>
              <a:buSzPts val="1200"/>
              <a:buFont typeface="Arial"/>
              <a:buNone/>
              <a:defRPr b="1" i="0" sz="2000" u="none" cap="none" strike="noStrike">
                <a:solidFill>
                  <a:schemeClr val="lt1"/>
                </a:solidFill>
                <a:latin typeface="Arial"/>
                <a:ea typeface="Arial"/>
                <a:cs typeface="Arial"/>
                <a:sym typeface="Arial"/>
              </a:defRPr>
            </a:lvl6pPr>
            <a:lvl7pPr indent="0" lvl="6" marL="0" marR="0" rtl="0" algn="l">
              <a:lnSpc>
                <a:spcPct val="80000"/>
              </a:lnSpc>
              <a:spcBef>
                <a:spcPts val="900"/>
              </a:spcBef>
              <a:spcAft>
                <a:spcPts val="0"/>
              </a:spcAft>
              <a:buClr>
                <a:schemeClr val="lt1"/>
              </a:buClr>
              <a:buSzPts val="1200"/>
              <a:buFont typeface="Arial"/>
              <a:buNone/>
              <a:defRPr b="1" i="0" sz="2000" u="none" cap="none" strike="noStrike">
                <a:solidFill>
                  <a:schemeClr val="lt1"/>
                </a:solidFill>
                <a:latin typeface="Arial"/>
                <a:ea typeface="Arial"/>
                <a:cs typeface="Arial"/>
                <a:sym typeface="Arial"/>
              </a:defRPr>
            </a:lvl7pPr>
            <a:lvl8pPr indent="0" lvl="7" marL="0" marR="0" rtl="0" algn="l">
              <a:lnSpc>
                <a:spcPct val="80000"/>
              </a:lnSpc>
              <a:spcBef>
                <a:spcPts val="900"/>
              </a:spcBef>
              <a:spcAft>
                <a:spcPts val="0"/>
              </a:spcAft>
              <a:buClr>
                <a:schemeClr val="lt1"/>
              </a:buClr>
              <a:buSzPts val="1200"/>
              <a:buFont typeface="Arial"/>
              <a:buNone/>
              <a:defRPr b="1" i="0" sz="2000" u="none" cap="none" strike="noStrike">
                <a:solidFill>
                  <a:schemeClr val="lt1"/>
                </a:solidFill>
                <a:latin typeface="Arial"/>
                <a:ea typeface="Arial"/>
                <a:cs typeface="Arial"/>
                <a:sym typeface="Arial"/>
              </a:defRPr>
            </a:lvl8pPr>
            <a:lvl9pPr indent="0" lvl="8" marL="0" marR="0" rtl="0" algn="l">
              <a:lnSpc>
                <a:spcPct val="80000"/>
              </a:lnSpc>
              <a:spcBef>
                <a:spcPts val="900"/>
              </a:spcBef>
              <a:spcAft>
                <a:spcPts val="0"/>
              </a:spcAft>
              <a:buClr>
                <a:schemeClr val="lt1"/>
              </a:buClr>
              <a:buSzPts val="1200"/>
              <a:buFont typeface="Arial"/>
              <a:buNone/>
              <a:defRPr b="1" i="0" sz="2000" u="none" cap="none" strike="noStrike">
                <a:solidFill>
                  <a:schemeClr val="lt1"/>
                </a:solidFill>
                <a:latin typeface="Arial"/>
                <a:ea typeface="Arial"/>
                <a:cs typeface="Arial"/>
                <a:sym typeface="Arial"/>
              </a:defRPr>
            </a:lvl9pPr>
          </a:lstStyle>
          <a:p/>
        </p:txBody>
      </p:sp>
      <p:sp>
        <p:nvSpPr>
          <p:cNvPr id="24" name="Google Shape;24;p2"/>
          <p:cNvSpPr txBox="1"/>
          <p:nvPr>
            <p:ph idx="12" type="sldNum"/>
          </p:nvPr>
        </p:nvSpPr>
        <p:spPr>
          <a:xfrm>
            <a:off x="8556784" y="4749851"/>
            <a:ext cx="548700" cy="393600"/>
          </a:xfrm>
          <a:prstGeom prst="rect">
            <a:avLst/>
          </a:prstGeom>
        </p:spPr>
        <p:txBody>
          <a:bodyPr anchorCtr="0" anchor="b" bIns="0" lIns="0" spcFirstLastPara="1" rIns="0" wrap="square" tIns="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US"/>
              <a:t>‹#›</a:t>
            </a:fld>
            <a:endParaRPr/>
          </a:p>
        </p:txBody>
      </p:sp>
      <p:sp>
        <p:nvSpPr>
          <p:cNvPr id="25" name="Google Shape;25;p2"/>
          <p:cNvSpPr/>
          <p:nvPr/>
        </p:nvSpPr>
        <p:spPr>
          <a:xfrm>
            <a:off x="0" y="4675100"/>
            <a:ext cx="9144000" cy="36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ack" showMasterSp="0">
  <p:cSld name="Title Slide Black">
    <p:bg>
      <p:bgPr>
        <a:solidFill>
          <a:schemeClr val="dk2"/>
        </a:solidFill>
      </p:bgPr>
    </p:bg>
    <p:spTree>
      <p:nvGrpSpPr>
        <p:cNvPr id="67" name="Shape 67"/>
        <p:cNvGrpSpPr/>
        <p:nvPr/>
      </p:nvGrpSpPr>
      <p:grpSpPr>
        <a:xfrm>
          <a:off x="0" y="0"/>
          <a:ext cx="0" cy="0"/>
          <a:chOff x="0" y="0"/>
          <a:chExt cx="0" cy="0"/>
        </a:xfrm>
      </p:grpSpPr>
      <p:sp>
        <p:nvSpPr>
          <p:cNvPr id="68" name="Google Shape;68;p11"/>
          <p:cNvSpPr txBox="1"/>
          <p:nvPr>
            <p:ph type="ctrTitle"/>
          </p:nvPr>
        </p:nvSpPr>
        <p:spPr>
          <a:xfrm>
            <a:off x="457200" y="598807"/>
            <a:ext cx="4114800" cy="173736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lt1"/>
              </a:buClr>
              <a:buSzPts val="1400"/>
              <a:buFont typeface="Arial"/>
              <a:buNone/>
              <a:defRPr b="1" i="0" sz="4000" u="none" cap="none" strike="noStrike">
                <a:solidFill>
                  <a:schemeClr val="lt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9" name="Google Shape;69;p11"/>
          <p:cNvSpPr txBox="1"/>
          <p:nvPr>
            <p:ph idx="1" type="subTitle"/>
          </p:nvPr>
        </p:nvSpPr>
        <p:spPr>
          <a:xfrm>
            <a:off x="457200" y="2427607"/>
            <a:ext cx="4114800" cy="13716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900"/>
              </a:spcBef>
              <a:spcAft>
                <a:spcPts val="0"/>
              </a:spcAft>
              <a:buClr>
                <a:schemeClr val="lt1"/>
              </a:buClr>
              <a:buSzPts val="1400"/>
              <a:buFont typeface="Arial"/>
              <a:buNone/>
              <a:defRPr b="1" i="0" sz="2000" u="none" cap="none" strike="noStrike">
                <a:solidFill>
                  <a:schemeClr val="lt1"/>
                </a:solidFill>
                <a:latin typeface="Arial"/>
                <a:ea typeface="Arial"/>
                <a:cs typeface="Arial"/>
                <a:sym typeface="Arial"/>
              </a:defRPr>
            </a:lvl1pPr>
            <a:lvl2pPr indent="0" lvl="1" marL="457200" marR="0" rtl="0" algn="ctr">
              <a:lnSpc>
                <a:spcPct val="100000"/>
              </a:lnSpc>
              <a:spcBef>
                <a:spcPts val="900"/>
              </a:spcBef>
              <a:spcAft>
                <a:spcPts val="0"/>
              </a:spcAft>
              <a:buClr>
                <a:schemeClr val="lt1"/>
              </a:buClr>
              <a:buSzPts val="1400"/>
              <a:buFont typeface="Arial"/>
              <a:buNone/>
              <a:defRPr b="0" i="0" sz="1200" u="none" cap="none" strike="noStrike">
                <a:solidFill>
                  <a:schemeClr val="lt1"/>
                </a:solidFill>
                <a:latin typeface="Arial"/>
                <a:ea typeface="Arial"/>
                <a:cs typeface="Arial"/>
                <a:sym typeface="Arial"/>
              </a:defRPr>
            </a:lvl2pPr>
            <a:lvl3pPr indent="0" lvl="2" marL="9144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3pPr>
            <a:lvl4pPr indent="0" lvl="3" marL="13716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4pPr>
            <a:lvl5pPr indent="0" lvl="4" marL="18288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5pPr>
            <a:lvl6pPr indent="0" lvl="5" marL="22860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6pPr>
            <a:lvl7pPr indent="0" lvl="6" marL="27432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7pPr>
            <a:lvl8pPr indent="0" lvl="7" marL="32004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8pPr>
            <a:lvl9pPr indent="0" lvl="8" marL="36576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9pPr>
          </a:lstStyle>
          <a:p/>
        </p:txBody>
      </p:sp>
      <p:sp>
        <p:nvSpPr>
          <p:cNvPr id="70" name="Google Shape;70;p11"/>
          <p:cNvSpPr txBox="1"/>
          <p:nvPr/>
        </p:nvSpPr>
        <p:spPr>
          <a:xfrm>
            <a:off x="2812568" y="4700032"/>
            <a:ext cx="4023360" cy="228600"/>
          </a:xfrm>
          <a:prstGeom prst="rect">
            <a:avLst/>
          </a:prstGeom>
          <a:noFill/>
          <a:ln>
            <a:noFill/>
          </a:ln>
        </p:spPr>
        <p:txBody>
          <a:bodyPr anchorCtr="0" anchor="b" bIns="0" lIns="0" spcFirstLastPara="1" rIns="182875" wrap="square" tIns="0">
            <a:noAutofit/>
          </a:bodyPr>
          <a:lstStyle/>
          <a:p>
            <a:pPr indent="0" lvl="0" marL="0" marR="0" rtl="0" algn="l">
              <a:spcBef>
                <a:spcPts val="0"/>
              </a:spcBef>
              <a:spcAft>
                <a:spcPts val="0"/>
              </a:spcAft>
              <a:buNone/>
            </a:pPr>
            <a:r>
              <a:rPr lang="en-US" sz="700">
                <a:solidFill>
                  <a:schemeClr val="lt1"/>
                </a:solidFill>
                <a:latin typeface="Arial Narrow"/>
                <a:ea typeface="Arial Narrow"/>
                <a:cs typeface="Arial Narrow"/>
                <a:sym typeface="Arial Narrow"/>
              </a:rPr>
              <a:t>Confidential and proprietary materials for authorized Verizon personnel and outside agencies only.</a:t>
            </a:r>
            <a:r>
              <a:rPr lang="en-US" sz="700">
                <a:solidFill>
                  <a:schemeClr val="lt1"/>
                </a:solidFill>
                <a:latin typeface="Arial Narrow"/>
                <a:ea typeface="Arial Narrow"/>
                <a:cs typeface="Arial Narrow"/>
                <a:sym typeface="Arial Narrow"/>
              </a:rPr>
              <a:t> </a:t>
            </a:r>
            <a:r>
              <a:rPr lang="en-US" sz="700">
                <a:solidFill>
                  <a:schemeClr val="lt1"/>
                </a:solidFill>
                <a:latin typeface="Arial Narrow"/>
                <a:ea typeface="Arial Narrow"/>
                <a:cs typeface="Arial Narrow"/>
                <a:sym typeface="Arial Narrow"/>
              </a:rPr>
              <a:t>Use, disclosure or distribution of this material is not permitted to any unauthorized persons or third parties except by written agreement.</a:t>
            </a:r>
            <a:endParaRPr sz="700">
              <a:solidFill>
                <a:schemeClr val="lt1"/>
              </a:solidFill>
              <a:latin typeface="Arial Narrow"/>
              <a:ea typeface="Arial Narrow"/>
              <a:cs typeface="Arial Narrow"/>
              <a:sym typeface="Arial Narrow"/>
            </a:endParaRPr>
          </a:p>
        </p:txBody>
      </p:sp>
      <p:pic>
        <p:nvPicPr>
          <p:cNvPr id="71" name="Google Shape;71;p11"/>
          <p:cNvPicPr preferRelativeResize="0"/>
          <p:nvPr/>
        </p:nvPicPr>
        <p:blipFill rotWithShape="1">
          <a:blip r:embed="rId2">
            <a:alphaModFix/>
          </a:blip>
          <a:srcRect b="0" l="0" r="0" t="0"/>
          <a:stretch/>
        </p:blipFill>
        <p:spPr>
          <a:xfrm>
            <a:off x="353824" y="4618101"/>
            <a:ext cx="1069846" cy="397804"/>
          </a:xfrm>
          <a:prstGeom prst="rect">
            <a:avLst/>
          </a:prstGeom>
          <a:noFill/>
          <a:ln>
            <a:noFill/>
          </a:ln>
        </p:spPr>
      </p:pic>
      <p:sp>
        <p:nvSpPr>
          <p:cNvPr id="72" name="Google Shape;72;p11"/>
          <p:cNvSpPr txBox="1"/>
          <p:nvPr>
            <p:ph idx="12" type="sldNum"/>
          </p:nvPr>
        </p:nvSpPr>
        <p:spPr>
          <a:xfrm>
            <a:off x="8556784" y="4749851"/>
            <a:ext cx="548700" cy="393600"/>
          </a:xfrm>
          <a:prstGeom prst="rect">
            <a:avLst/>
          </a:prstGeom>
        </p:spPr>
        <p:txBody>
          <a:bodyPr anchorCtr="0" anchor="b" bIns="0" lIns="0" spcFirstLastPara="1" rIns="0" wrap="square" tIns="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ntent">
  <p:cSld name="Two Column Content">
    <p:spTree>
      <p:nvGrpSpPr>
        <p:cNvPr id="73" name="Shape 73"/>
        <p:cNvGrpSpPr/>
        <p:nvPr/>
      </p:nvGrpSpPr>
      <p:grpSpPr>
        <a:xfrm>
          <a:off x="0" y="0"/>
          <a:ext cx="0" cy="0"/>
          <a:chOff x="0" y="0"/>
          <a:chExt cx="0" cy="0"/>
        </a:xfrm>
      </p:grpSpPr>
      <p:sp>
        <p:nvSpPr>
          <p:cNvPr id="74" name="Google Shape;74;p12"/>
          <p:cNvSpPr txBox="1"/>
          <p:nvPr>
            <p:ph idx="1" type="body"/>
          </p:nvPr>
        </p:nvSpPr>
        <p:spPr>
          <a:xfrm>
            <a:off x="457200" y="1459579"/>
            <a:ext cx="3977640" cy="301752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900"/>
              </a:spcBef>
              <a:spcAft>
                <a:spcPts val="0"/>
              </a:spcAft>
              <a:buClr>
                <a:schemeClr val="dk1"/>
              </a:buClr>
              <a:buSzPts val="1400"/>
              <a:buFont typeface="Arial"/>
              <a:buNone/>
              <a:defRPr b="1" i="0" sz="12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304800" lvl="2" marL="1371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75" name="Google Shape;75;p12"/>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7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 name="Google Shape;76;p12"/>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sz="700">
                <a:solidFill>
                  <a:schemeClr val="dk1"/>
                </a:solidFill>
                <a:latin typeface="Arial"/>
                <a:ea typeface="Arial"/>
                <a:cs typeface="Arial"/>
                <a:sym typeface="Arial"/>
              </a:defRPr>
            </a:lvl1pPr>
            <a:lvl2pPr indent="0" lvl="1" marL="0" marR="0" rtl="0" algn="r">
              <a:spcBef>
                <a:spcPts val="0"/>
              </a:spcBef>
              <a:buNone/>
              <a:defRPr b="1" sz="700">
                <a:solidFill>
                  <a:schemeClr val="dk1"/>
                </a:solidFill>
                <a:latin typeface="Arial"/>
                <a:ea typeface="Arial"/>
                <a:cs typeface="Arial"/>
                <a:sym typeface="Arial"/>
              </a:defRPr>
            </a:lvl2pPr>
            <a:lvl3pPr indent="0" lvl="2" marL="0" marR="0" rtl="0" algn="r">
              <a:spcBef>
                <a:spcPts val="0"/>
              </a:spcBef>
              <a:buNone/>
              <a:defRPr b="1" sz="700">
                <a:solidFill>
                  <a:schemeClr val="dk1"/>
                </a:solidFill>
                <a:latin typeface="Arial"/>
                <a:ea typeface="Arial"/>
                <a:cs typeface="Arial"/>
                <a:sym typeface="Arial"/>
              </a:defRPr>
            </a:lvl3pPr>
            <a:lvl4pPr indent="0" lvl="3" marL="0" marR="0" rtl="0" algn="r">
              <a:spcBef>
                <a:spcPts val="0"/>
              </a:spcBef>
              <a:buNone/>
              <a:defRPr b="1" sz="700">
                <a:solidFill>
                  <a:schemeClr val="dk1"/>
                </a:solidFill>
                <a:latin typeface="Arial"/>
                <a:ea typeface="Arial"/>
                <a:cs typeface="Arial"/>
                <a:sym typeface="Arial"/>
              </a:defRPr>
            </a:lvl4pPr>
            <a:lvl5pPr indent="0" lvl="4" marL="0" marR="0" rtl="0" algn="r">
              <a:spcBef>
                <a:spcPts val="0"/>
              </a:spcBef>
              <a:buNone/>
              <a:defRPr b="1" sz="700">
                <a:solidFill>
                  <a:schemeClr val="dk1"/>
                </a:solidFill>
                <a:latin typeface="Arial"/>
                <a:ea typeface="Arial"/>
                <a:cs typeface="Arial"/>
                <a:sym typeface="Arial"/>
              </a:defRPr>
            </a:lvl5pPr>
            <a:lvl6pPr indent="0" lvl="5" marL="0" marR="0" rtl="0" algn="r">
              <a:spcBef>
                <a:spcPts val="0"/>
              </a:spcBef>
              <a:buNone/>
              <a:defRPr b="1" sz="700">
                <a:solidFill>
                  <a:schemeClr val="dk1"/>
                </a:solidFill>
                <a:latin typeface="Arial"/>
                <a:ea typeface="Arial"/>
                <a:cs typeface="Arial"/>
                <a:sym typeface="Arial"/>
              </a:defRPr>
            </a:lvl6pPr>
            <a:lvl7pPr indent="0" lvl="6" marL="0" marR="0" rtl="0" algn="r">
              <a:spcBef>
                <a:spcPts val="0"/>
              </a:spcBef>
              <a:buNone/>
              <a:defRPr b="1" sz="700">
                <a:solidFill>
                  <a:schemeClr val="dk1"/>
                </a:solidFill>
                <a:latin typeface="Arial"/>
                <a:ea typeface="Arial"/>
                <a:cs typeface="Arial"/>
                <a:sym typeface="Arial"/>
              </a:defRPr>
            </a:lvl7pPr>
            <a:lvl8pPr indent="0" lvl="7" marL="0" marR="0" rtl="0" algn="r">
              <a:spcBef>
                <a:spcPts val="0"/>
              </a:spcBef>
              <a:buNone/>
              <a:defRPr b="1" sz="700">
                <a:solidFill>
                  <a:schemeClr val="dk1"/>
                </a:solidFill>
                <a:latin typeface="Arial"/>
                <a:ea typeface="Arial"/>
                <a:cs typeface="Arial"/>
                <a:sym typeface="Arial"/>
              </a:defRPr>
            </a:lvl8pPr>
            <a:lvl9pPr indent="0" lvl="8" marL="0" marR="0" rtl="0" algn="r">
              <a:spcBef>
                <a:spcPts val="0"/>
              </a:spcBef>
              <a:buNone/>
              <a:defRPr b="1" sz="7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77" name="Google Shape;77;p12"/>
          <p:cNvCxnSpPr/>
          <p:nvPr/>
        </p:nvCxnSpPr>
        <p:spPr>
          <a:xfrm>
            <a:off x="457200" y="457200"/>
            <a:ext cx="8229600" cy="0"/>
          </a:xfrm>
          <a:prstGeom prst="straightConnector1">
            <a:avLst/>
          </a:prstGeom>
          <a:noFill/>
          <a:ln cap="flat" cmpd="sng" w="47625">
            <a:solidFill>
              <a:schemeClr val="dk1"/>
            </a:solidFill>
            <a:prstDash val="solid"/>
            <a:round/>
            <a:headEnd len="sm" w="sm" type="none"/>
            <a:tailEnd len="sm" w="sm" type="none"/>
          </a:ln>
        </p:spPr>
      </p:cxnSp>
      <p:sp>
        <p:nvSpPr>
          <p:cNvPr id="78" name="Google Shape;78;p12"/>
          <p:cNvSpPr txBox="1"/>
          <p:nvPr>
            <p:ph idx="2" type="body"/>
          </p:nvPr>
        </p:nvSpPr>
        <p:spPr>
          <a:xfrm>
            <a:off x="4709160" y="1459579"/>
            <a:ext cx="3977640" cy="301752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900"/>
              </a:spcBef>
              <a:spcAft>
                <a:spcPts val="0"/>
              </a:spcAft>
              <a:buClr>
                <a:schemeClr val="dk1"/>
              </a:buClr>
              <a:buSzPts val="1400"/>
              <a:buFont typeface="Arial"/>
              <a:buNone/>
              <a:defRPr b="1" i="0" sz="12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304800" lvl="2" marL="1371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79" name="Google Shape;79;p12"/>
          <p:cNvSpPr txBox="1"/>
          <p:nvPr>
            <p:ph type="title"/>
          </p:nvPr>
        </p:nvSpPr>
        <p:spPr>
          <a:xfrm>
            <a:off x="457200" y="594360"/>
            <a:ext cx="7086600" cy="6858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atement" showMasterSp="0">
  <p:cSld name="1_Statement">
    <p:bg>
      <p:bgPr>
        <a:solidFill>
          <a:schemeClr val="dk2"/>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457198" y="457199"/>
            <a:ext cx="5943600" cy="20574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accent2"/>
              </a:buClr>
              <a:buSzPts val="1400"/>
              <a:buFont typeface="Arial"/>
              <a:buNone/>
              <a:defRPr b="1" i="0" sz="4000" u="none" cap="none" strike="noStrike">
                <a:solidFill>
                  <a:schemeClr val="accent2"/>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2" name="Google Shape;82;p13"/>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700">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3" name="Google Shape;83;p13"/>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sz="700">
                <a:solidFill>
                  <a:schemeClr val="lt1"/>
                </a:solidFill>
                <a:latin typeface="Arial"/>
                <a:ea typeface="Arial"/>
                <a:cs typeface="Arial"/>
                <a:sym typeface="Arial"/>
              </a:defRPr>
            </a:lvl1pPr>
            <a:lvl2pPr indent="0" lvl="1" marL="0" marR="0" rtl="0" algn="r">
              <a:spcBef>
                <a:spcPts val="0"/>
              </a:spcBef>
              <a:buNone/>
              <a:defRPr b="1" sz="700">
                <a:solidFill>
                  <a:schemeClr val="lt1"/>
                </a:solidFill>
                <a:latin typeface="Arial"/>
                <a:ea typeface="Arial"/>
                <a:cs typeface="Arial"/>
                <a:sym typeface="Arial"/>
              </a:defRPr>
            </a:lvl2pPr>
            <a:lvl3pPr indent="0" lvl="2" marL="0" marR="0" rtl="0" algn="r">
              <a:spcBef>
                <a:spcPts val="0"/>
              </a:spcBef>
              <a:buNone/>
              <a:defRPr b="1" sz="700">
                <a:solidFill>
                  <a:schemeClr val="lt1"/>
                </a:solidFill>
                <a:latin typeface="Arial"/>
                <a:ea typeface="Arial"/>
                <a:cs typeface="Arial"/>
                <a:sym typeface="Arial"/>
              </a:defRPr>
            </a:lvl3pPr>
            <a:lvl4pPr indent="0" lvl="3" marL="0" marR="0" rtl="0" algn="r">
              <a:spcBef>
                <a:spcPts val="0"/>
              </a:spcBef>
              <a:buNone/>
              <a:defRPr b="1" sz="700">
                <a:solidFill>
                  <a:schemeClr val="lt1"/>
                </a:solidFill>
                <a:latin typeface="Arial"/>
                <a:ea typeface="Arial"/>
                <a:cs typeface="Arial"/>
                <a:sym typeface="Arial"/>
              </a:defRPr>
            </a:lvl4pPr>
            <a:lvl5pPr indent="0" lvl="4" marL="0" marR="0" rtl="0" algn="r">
              <a:spcBef>
                <a:spcPts val="0"/>
              </a:spcBef>
              <a:buNone/>
              <a:defRPr b="1" sz="700">
                <a:solidFill>
                  <a:schemeClr val="lt1"/>
                </a:solidFill>
                <a:latin typeface="Arial"/>
                <a:ea typeface="Arial"/>
                <a:cs typeface="Arial"/>
                <a:sym typeface="Arial"/>
              </a:defRPr>
            </a:lvl5pPr>
            <a:lvl6pPr indent="0" lvl="5" marL="0" marR="0" rtl="0" algn="r">
              <a:spcBef>
                <a:spcPts val="0"/>
              </a:spcBef>
              <a:buNone/>
              <a:defRPr b="1" sz="700">
                <a:solidFill>
                  <a:schemeClr val="lt1"/>
                </a:solidFill>
                <a:latin typeface="Arial"/>
                <a:ea typeface="Arial"/>
                <a:cs typeface="Arial"/>
                <a:sym typeface="Arial"/>
              </a:defRPr>
            </a:lvl6pPr>
            <a:lvl7pPr indent="0" lvl="6" marL="0" marR="0" rtl="0" algn="r">
              <a:spcBef>
                <a:spcPts val="0"/>
              </a:spcBef>
              <a:buNone/>
              <a:defRPr b="1" sz="700">
                <a:solidFill>
                  <a:schemeClr val="lt1"/>
                </a:solidFill>
                <a:latin typeface="Arial"/>
                <a:ea typeface="Arial"/>
                <a:cs typeface="Arial"/>
                <a:sym typeface="Arial"/>
              </a:defRPr>
            </a:lvl7pPr>
            <a:lvl8pPr indent="0" lvl="7" marL="0" marR="0" rtl="0" algn="r">
              <a:spcBef>
                <a:spcPts val="0"/>
              </a:spcBef>
              <a:buNone/>
              <a:defRPr b="1" sz="700">
                <a:solidFill>
                  <a:schemeClr val="lt1"/>
                </a:solidFill>
                <a:latin typeface="Arial"/>
                <a:ea typeface="Arial"/>
                <a:cs typeface="Arial"/>
                <a:sym typeface="Arial"/>
              </a:defRPr>
            </a:lvl8pPr>
            <a:lvl9pPr indent="0" lvl="8" marL="0" marR="0" rtl="0" algn="r">
              <a:spcBef>
                <a:spcPts val="0"/>
              </a:spcBef>
              <a:buNone/>
              <a:defRPr b="1" sz="7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13"/>
          <p:cNvSpPr txBox="1"/>
          <p:nvPr/>
        </p:nvSpPr>
        <p:spPr>
          <a:xfrm>
            <a:off x="2812568" y="4700032"/>
            <a:ext cx="4023360" cy="228600"/>
          </a:xfrm>
          <a:prstGeom prst="rect">
            <a:avLst/>
          </a:prstGeom>
          <a:noFill/>
          <a:ln>
            <a:noFill/>
          </a:ln>
        </p:spPr>
        <p:txBody>
          <a:bodyPr anchorCtr="0" anchor="b" bIns="0" lIns="0" spcFirstLastPara="1" rIns="182875" wrap="square" tIns="0">
            <a:noAutofit/>
          </a:bodyPr>
          <a:lstStyle/>
          <a:p>
            <a:pPr indent="0" lvl="0" marL="0" marR="0" rtl="0" algn="l">
              <a:spcBef>
                <a:spcPts val="0"/>
              </a:spcBef>
              <a:spcAft>
                <a:spcPts val="0"/>
              </a:spcAft>
              <a:buNone/>
            </a:pPr>
            <a:r>
              <a:rPr lang="en-US" sz="700">
                <a:solidFill>
                  <a:schemeClr val="lt1"/>
                </a:solidFill>
                <a:latin typeface="Arial Narrow"/>
                <a:ea typeface="Arial Narrow"/>
                <a:cs typeface="Arial Narrow"/>
                <a:sym typeface="Arial Narrow"/>
              </a:rPr>
              <a:t>Confidential and proprietary materials for authorized Verizon personnel and outside agencies only.</a:t>
            </a:r>
            <a:r>
              <a:rPr lang="en-US" sz="700">
                <a:solidFill>
                  <a:schemeClr val="lt1"/>
                </a:solidFill>
                <a:latin typeface="Arial Narrow"/>
                <a:ea typeface="Arial Narrow"/>
                <a:cs typeface="Arial Narrow"/>
                <a:sym typeface="Arial Narrow"/>
              </a:rPr>
              <a:t> </a:t>
            </a:r>
            <a:r>
              <a:rPr lang="en-US" sz="700">
                <a:solidFill>
                  <a:schemeClr val="lt1"/>
                </a:solidFill>
                <a:latin typeface="Arial Narrow"/>
                <a:ea typeface="Arial Narrow"/>
                <a:cs typeface="Arial Narrow"/>
                <a:sym typeface="Arial Narrow"/>
              </a:rPr>
              <a:t>Use, disclosure or distribution of this material is not permitted to any unauthorized persons or third parties except by written agreement.</a:t>
            </a:r>
            <a:endParaRPr sz="700">
              <a:solidFill>
                <a:schemeClr val="lt1"/>
              </a:solidFill>
              <a:latin typeface="Arial Narrow"/>
              <a:ea typeface="Arial Narrow"/>
              <a:cs typeface="Arial Narrow"/>
              <a:sym typeface="Arial Narrow"/>
            </a:endParaRPr>
          </a:p>
        </p:txBody>
      </p:sp>
      <p:pic>
        <p:nvPicPr>
          <p:cNvPr id="85" name="Google Shape;85;p13"/>
          <p:cNvPicPr preferRelativeResize="0"/>
          <p:nvPr/>
        </p:nvPicPr>
        <p:blipFill rotWithShape="1">
          <a:blip r:embed="rId2">
            <a:alphaModFix/>
          </a:blip>
          <a:srcRect b="0" l="0" r="0" t="0"/>
          <a:stretch/>
        </p:blipFill>
        <p:spPr>
          <a:xfrm>
            <a:off x="353824" y="4618101"/>
            <a:ext cx="1069846" cy="39780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showMasterSp="0">
  <p:cSld name="1_Section Header">
    <p:bg>
      <p:bgPr>
        <a:solidFill>
          <a:schemeClr val="accent2"/>
        </a:solidFill>
      </p:bgPr>
    </p:bg>
    <p:spTree>
      <p:nvGrpSpPr>
        <p:cNvPr id="86" name="Shape 86"/>
        <p:cNvGrpSpPr/>
        <p:nvPr/>
      </p:nvGrpSpPr>
      <p:grpSpPr>
        <a:xfrm>
          <a:off x="0" y="0"/>
          <a:ext cx="0" cy="0"/>
          <a:chOff x="0" y="0"/>
          <a:chExt cx="0" cy="0"/>
        </a:xfrm>
      </p:grpSpPr>
      <p:sp>
        <p:nvSpPr>
          <p:cNvPr id="87" name="Google Shape;87;p14"/>
          <p:cNvSpPr txBox="1"/>
          <p:nvPr>
            <p:ph type="title"/>
          </p:nvPr>
        </p:nvSpPr>
        <p:spPr>
          <a:xfrm>
            <a:off x="457200" y="457199"/>
            <a:ext cx="7086600" cy="1413614"/>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lt1"/>
              </a:buClr>
              <a:buSzPts val="1400"/>
              <a:buFont typeface="Arial"/>
              <a:buNone/>
              <a:defRPr b="1" i="0" sz="4000" u="none" cap="none" strike="noStrike">
                <a:solidFill>
                  <a:schemeClr val="lt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8" name="Google Shape;88;p14"/>
          <p:cNvSpPr txBox="1"/>
          <p:nvPr>
            <p:ph idx="1" type="body"/>
          </p:nvPr>
        </p:nvSpPr>
        <p:spPr>
          <a:xfrm>
            <a:off x="457200" y="1920240"/>
            <a:ext cx="7086600" cy="242316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900"/>
              </a:spcBef>
              <a:spcAft>
                <a:spcPts val="0"/>
              </a:spcAft>
              <a:buClr>
                <a:schemeClr val="lt1"/>
              </a:buClr>
              <a:buSzPts val="14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100000"/>
              </a:lnSpc>
              <a:spcBef>
                <a:spcPts val="900"/>
              </a:spcBef>
              <a:spcAft>
                <a:spcPts val="0"/>
              </a:spcAft>
              <a:buClr>
                <a:schemeClr val="lt1"/>
              </a:buClr>
              <a:buSzPts val="1400"/>
              <a:buFont typeface="Arial"/>
              <a:buNone/>
              <a:defRPr b="0" i="0" sz="1800" u="none" cap="none" strike="noStrike">
                <a:solidFill>
                  <a:schemeClr val="lt1"/>
                </a:solidFill>
                <a:latin typeface="Arial"/>
                <a:ea typeface="Arial"/>
                <a:cs typeface="Arial"/>
                <a:sym typeface="Arial"/>
              </a:defRPr>
            </a:lvl2pPr>
            <a:lvl3pPr indent="-342900" lvl="2" marL="1371600" marR="0" rtl="0" algn="l">
              <a:lnSpc>
                <a:spcPct val="100000"/>
              </a:lnSpc>
              <a:spcBef>
                <a:spcPts val="6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42900" lvl="3" marL="1828800" marR="0" rtl="0" algn="l">
              <a:lnSpc>
                <a:spcPct val="100000"/>
              </a:lnSpc>
              <a:spcBef>
                <a:spcPts val="6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100000"/>
              </a:lnSpc>
              <a:spcBef>
                <a:spcPts val="6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89" name="Google Shape;89;p14"/>
          <p:cNvSpPr txBox="1"/>
          <p:nvPr/>
        </p:nvSpPr>
        <p:spPr>
          <a:xfrm>
            <a:off x="2812568" y="4700032"/>
            <a:ext cx="4023360" cy="228600"/>
          </a:xfrm>
          <a:prstGeom prst="rect">
            <a:avLst/>
          </a:prstGeom>
          <a:noFill/>
          <a:ln>
            <a:noFill/>
          </a:ln>
        </p:spPr>
        <p:txBody>
          <a:bodyPr anchorCtr="0" anchor="b" bIns="0" lIns="0" spcFirstLastPara="1" rIns="182875" wrap="square" tIns="0">
            <a:noAutofit/>
          </a:bodyPr>
          <a:lstStyle/>
          <a:p>
            <a:pPr indent="0" lvl="0" marL="0" marR="0" rtl="0" algn="l">
              <a:spcBef>
                <a:spcPts val="0"/>
              </a:spcBef>
              <a:spcAft>
                <a:spcPts val="0"/>
              </a:spcAft>
              <a:buNone/>
            </a:pPr>
            <a:r>
              <a:rPr lang="en-US" sz="700">
                <a:solidFill>
                  <a:schemeClr val="lt1"/>
                </a:solidFill>
                <a:latin typeface="Arial Narrow"/>
                <a:ea typeface="Arial Narrow"/>
                <a:cs typeface="Arial Narrow"/>
                <a:sym typeface="Arial Narrow"/>
              </a:rPr>
              <a:t>Confidential and proprietary materials for authorized Verizon personnel and outside agencies only.</a:t>
            </a:r>
            <a:r>
              <a:rPr lang="en-US" sz="700">
                <a:solidFill>
                  <a:schemeClr val="lt1"/>
                </a:solidFill>
                <a:latin typeface="Arial Narrow"/>
                <a:ea typeface="Arial Narrow"/>
                <a:cs typeface="Arial Narrow"/>
                <a:sym typeface="Arial Narrow"/>
              </a:rPr>
              <a:t> </a:t>
            </a:r>
            <a:r>
              <a:rPr lang="en-US" sz="700">
                <a:solidFill>
                  <a:schemeClr val="lt1"/>
                </a:solidFill>
                <a:latin typeface="Arial Narrow"/>
                <a:ea typeface="Arial Narrow"/>
                <a:cs typeface="Arial Narrow"/>
                <a:sym typeface="Arial Narrow"/>
              </a:rPr>
              <a:t>Use, disclosure or distribution of this material is not permitted to any unauthorized persons or third parties except by written agreement.</a:t>
            </a:r>
            <a:endParaRPr sz="700">
              <a:solidFill>
                <a:schemeClr val="lt1"/>
              </a:solidFill>
              <a:latin typeface="Arial Narrow"/>
              <a:ea typeface="Arial Narrow"/>
              <a:cs typeface="Arial Narrow"/>
              <a:sym typeface="Arial Narrow"/>
            </a:endParaRPr>
          </a:p>
        </p:txBody>
      </p:sp>
      <p:pic>
        <p:nvPicPr>
          <p:cNvPr id="90" name="Google Shape;90;p14"/>
          <p:cNvPicPr preferRelativeResize="0"/>
          <p:nvPr/>
        </p:nvPicPr>
        <p:blipFill rotWithShape="1">
          <a:blip r:embed="rId2">
            <a:alphaModFix/>
          </a:blip>
          <a:srcRect b="0" l="0" r="0" t="0"/>
          <a:stretch/>
        </p:blipFill>
        <p:spPr>
          <a:xfrm>
            <a:off x="353824" y="4618101"/>
            <a:ext cx="1069846" cy="397803"/>
          </a:xfrm>
          <a:prstGeom prst="rect">
            <a:avLst/>
          </a:prstGeom>
          <a:noFill/>
          <a:ln>
            <a:noFill/>
          </a:ln>
        </p:spPr>
      </p:pic>
      <p:sp>
        <p:nvSpPr>
          <p:cNvPr id="91" name="Google Shape;91;p14"/>
          <p:cNvSpPr txBox="1"/>
          <p:nvPr>
            <p:ph idx="12" type="sldNum"/>
          </p:nvPr>
        </p:nvSpPr>
        <p:spPr>
          <a:xfrm>
            <a:off x="8556784" y="4749851"/>
            <a:ext cx="548700" cy="393600"/>
          </a:xfrm>
          <a:prstGeom prst="rect">
            <a:avLst/>
          </a:prstGeom>
        </p:spPr>
        <p:txBody>
          <a:bodyPr anchorCtr="0" anchor="b" bIns="0" lIns="0" spcFirstLastPara="1" rIns="0" wrap="square" tIns="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of Contents">
  <p:cSld name="1_Table of Contents">
    <p:spTree>
      <p:nvGrpSpPr>
        <p:cNvPr id="92" name="Shape 92"/>
        <p:cNvGrpSpPr/>
        <p:nvPr/>
      </p:nvGrpSpPr>
      <p:grpSpPr>
        <a:xfrm>
          <a:off x="0" y="0"/>
          <a:ext cx="0" cy="0"/>
          <a:chOff x="0" y="0"/>
          <a:chExt cx="0" cy="0"/>
        </a:xfrm>
      </p:grpSpPr>
      <p:sp>
        <p:nvSpPr>
          <p:cNvPr id="93" name="Google Shape;93;p15"/>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7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4" name="Google Shape;94;p15"/>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sz="700">
                <a:solidFill>
                  <a:schemeClr val="dk1"/>
                </a:solidFill>
                <a:latin typeface="Arial"/>
                <a:ea typeface="Arial"/>
                <a:cs typeface="Arial"/>
                <a:sym typeface="Arial"/>
              </a:defRPr>
            </a:lvl1pPr>
            <a:lvl2pPr indent="0" lvl="1" marL="0" marR="0" rtl="0" algn="r">
              <a:spcBef>
                <a:spcPts val="0"/>
              </a:spcBef>
              <a:buNone/>
              <a:defRPr b="1" sz="700">
                <a:solidFill>
                  <a:schemeClr val="dk1"/>
                </a:solidFill>
                <a:latin typeface="Arial"/>
                <a:ea typeface="Arial"/>
                <a:cs typeface="Arial"/>
                <a:sym typeface="Arial"/>
              </a:defRPr>
            </a:lvl2pPr>
            <a:lvl3pPr indent="0" lvl="2" marL="0" marR="0" rtl="0" algn="r">
              <a:spcBef>
                <a:spcPts val="0"/>
              </a:spcBef>
              <a:buNone/>
              <a:defRPr b="1" sz="700">
                <a:solidFill>
                  <a:schemeClr val="dk1"/>
                </a:solidFill>
                <a:latin typeface="Arial"/>
                <a:ea typeface="Arial"/>
                <a:cs typeface="Arial"/>
                <a:sym typeface="Arial"/>
              </a:defRPr>
            </a:lvl3pPr>
            <a:lvl4pPr indent="0" lvl="3" marL="0" marR="0" rtl="0" algn="r">
              <a:spcBef>
                <a:spcPts val="0"/>
              </a:spcBef>
              <a:buNone/>
              <a:defRPr b="1" sz="700">
                <a:solidFill>
                  <a:schemeClr val="dk1"/>
                </a:solidFill>
                <a:latin typeface="Arial"/>
                <a:ea typeface="Arial"/>
                <a:cs typeface="Arial"/>
                <a:sym typeface="Arial"/>
              </a:defRPr>
            </a:lvl4pPr>
            <a:lvl5pPr indent="0" lvl="4" marL="0" marR="0" rtl="0" algn="r">
              <a:spcBef>
                <a:spcPts val="0"/>
              </a:spcBef>
              <a:buNone/>
              <a:defRPr b="1" sz="700">
                <a:solidFill>
                  <a:schemeClr val="dk1"/>
                </a:solidFill>
                <a:latin typeface="Arial"/>
                <a:ea typeface="Arial"/>
                <a:cs typeface="Arial"/>
                <a:sym typeface="Arial"/>
              </a:defRPr>
            </a:lvl5pPr>
            <a:lvl6pPr indent="0" lvl="5" marL="0" marR="0" rtl="0" algn="r">
              <a:spcBef>
                <a:spcPts val="0"/>
              </a:spcBef>
              <a:buNone/>
              <a:defRPr b="1" sz="700">
                <a:solidFill>
                  <a:schemeClr val="dk1"/>
                </a:solidFill>
                <a:latin typeface="Arial"/>
                <a:ea typeface="Arial"/>
                <a:cs typeface="Arial"/>
                <a:sym typeface="Arial"/>
              </a:defRPr>
            </a:lvl6pPr>
            <a:lvl7pPr indent="0" lvl="6" marL="0" marR="0" rtl="0" algn="r">
              <a:spcBef>
                <a:spcPts val="0"/>
              </a:spcBef>
              <a:buNone/>
              <a:defRPr b="1" sz="700">
                <a:solidFill>
                  <a:schemeClr val="dk1"/>
                </a:solidFill>
                <a:latin typeface="Arial"/>
                <a:ea typeface="Arial"/>
                <a:cs typeface="Arial"/>
                <a:sym typeface="Arial"/>
              </a:defRPr>
            </a:lvl7pPr>
            <a:lvl8pPr indent="0" lvl="7" marL="0" marR="0" rtl="0" algn="r">
              <a:spcBef>
                <a:spcPts val="0"/>
              </a:spcBef>
              <a:buNone/>
              <a:defRPr b="1" sz="700">
                <a:solidFill>
                  <a:schemeClr val="dk1"/>
                </a:solidFill>
                <a:latin typeface="Arial"/>
                <a:ea typeface="Arial"/>
                <a:cs typeface="Arial"/>
                <a:sym typeface="Arial"/>
              </a:defRPr>
            </a:lvl8pPr>
            <a:lvl9pPr indent="0" lvl="8" marL="0" marR="0" rtl="0" algn="r">
              <a:spcBef>
                <a:spcPts val="0"/>
              </a:spcBef>
              <a:buNone/>
              <a:defRPr b="1" sz="7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5"/>
          <p:cNvSpPr txBox="1"/>
          <p:nvPr>
            <p:ph type="title"/>
          </p:nvPr>
        </p:nvSpPr>
        <p:spPr>
          <a:xfrm>
            <a:off x="457200" y="457199"/>
            <a:ext cx="7086600" cy="1413614"/>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dk1"/>
              </a:buClr>
              <a:buSzPts val="1400"/>
              <a:buFont typeface="Arial"/>
              <a:buNone/>
              <a:defRPr b="1" i="0" sz="4000" u="none" cap="none" strike="noStrike">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6" name="Google Shape;96;p15"/>
          <p:cNvSpPr txBox="1"/>
          <p:nvPr>
            <p:ph idx="1" type="body"/>
          </p:nvPr>
        </p:nvSpPr>
        <p:spPr>
          <a:xfrm>
            <a:off x="457200" y="1920240"/>
            <a:ext cx="7086600" cy="242316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900"/>
              </a:spcBef>
              <a:spcAft>
                <a:spcPts val="0"/>
              </a:spcAft>
              <a:buClr>
                <a:schemeClr val="dk1"/>
              </a:buClr>
              <a:buSzPts val="1400"/>
              <a:buFont typeface="Arial"/>
              <a:buNone/>
              <a:defRPr b="1" i="0" sz="18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indent="-342900" lvl="2" marL="1371600" marR="0" rtl="0" algn="l">
              <a:lnSpc>
                <a:spcPct val="10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10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One Picture">
  <p:cSld name="Text and One Picture">
    <p:spTree>
      <p:nvGrpSpPr>
        <p:cNvPr id="97" name="Shape 97"/>
        <p:cNvGrpSpPr/>
        <p:nvPr/>
      </p:nvGrpSpPr>
      <p:grpSpPr>
        <a:xfrm>
          <a:off x="0" y="0"/>
          <a:ext cx="0" cy="0"/>
          <a:chOff x="0" y="0"/>
          <a:chExt cx="0" cy="0"/>
        </a:xfrm>
      </p:grpSpPr>
      <p:sp>
        <p:nvSpPr>
          <p:cNvPr id="98" name="Google Shape;98;p16"/>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7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9" name="Google Shape;99;p16"/>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sz="700">
                <a:solidFill>
                  <a:schemeClr val="dk1"/>
                </a:solidFill>
                <a:latin typeface="Arial"/>
                <a:ea typeface="Arial"/>
                <a:cs typeface="Arial"/>
                <a:sym typeface="Arial"/>
              </a:defRPr>
            </a:lvl1pPr>
            <a:lvl2pPr indent="0" lvl="1" marL="0" marR="0" rtl="0" algn="r">
              <a:spcBef>
                <a:spcPts val="0"/>
              </a:spcBef>
              <a:buNone/>
              <a:defRPr b="1" sz="700">
                <a:solidFill>
                  <a:schemeClr val="dk1"/>
                </a:solidFill>
                <a:latin typeface="Arial"/>
                <a:ea typeface="Arial"/>
                <a:cs typeface="Arial"/>
                <a:sym typeface="Arial"/>
              </a:defRPr>
            </a:lvl2pPr>
            <a:lvl3pPr indent="0" lvl="2" marL="0" marR="0" rtl="0" algn="r">
              <a:spcBef>
                <a:spcPts val="0"/>
              </a:spcBef>
              <a:buNone/>
              <a:defRPr b="1" sz="700">
                <a:solidFill>
                  <a:schemeClr val="dk1"/>
                </a:solidFill>
                <a:latin typeface="Arial"/>
                <a:ea typeface="Arial"/>
                <a:cs typeface="Arial"/>
                <a:sym typeface="Arial"/>
              </a:defRPr>
            </a:lvl3pPr>
            <a:lvl4pPr indent="0" lvl="3" marL="0" marR="0" rtl="0" algn="r">
              <a:spcBef>
                <a:spcPts val="0"/>
              </a:spcBef>
              <a:buNone/>
              <a:defRPr b="1" sz="700">
                <a:solidFill>
                  <a:schemeClr val="dk1"/>
                </a:solidFill>
                <a:latin typeface="Arial"/>
                <a:ea typeface="Arial"/>
                <a:cs typeface="Arial"/>
                <a:sym typeface="Arial"/>
              </a:defRPr>
            </a:lvl4pPr>
            <a:lvl5pPr indent="0" lvl="4" marL="0" marR="0" rtl="0" algn="r">
              <a:spcBef>
                <a:spcPts val="0"/>
              </a:spcBef>
              <a:buNone/>
              <a:defRPr b="1" sz="700">
                <a:solidFill>
                  <a:schemeClr val="dk1"/>
                </a:solidFill>
                <a:latin typeface="Arial"/>
                <a:ea typeface="Arial"/>
                <a:cs typeface="Arial"/>
                <a:sym typeface="Arial"/>
              </a:defRPr>
            </a:lvl5pPr>
            <a:lvl6pPr indent="0" lvl="5" marL="0" marR="0" rtl="0" algn="r">
              <a:spcBef>
                <a:spcPts val="0"/>
              </a:spcBef>
              <a:buNone/>
              <a:defRPr b="1" sz="700">
                <a:solidFill>
                  <a:schemeClr val="dk1"/>
                </a:solidFill>
                <a:latin typeface="Arial"/>
                <a:ea typeface="Arial"/>
                <a:cs typeface="Arial"/>
                <a:sym typeface="Arial"/>
              </a:defRPr>
            </a:lvl6pPr>
            <a:lvl7pPr indent="0" lvl="6" marL="0" marR="0" rtl="0" algn="r">
              <a:spcBef>
                <a:spcPts val="0"/>
              </a:spcBef>
              <a:buNone/>
              <a:defRPr b="1" sz="700">
                <a:solidFill>
                  <a:schemeClr val="dk1"/>
                </a:solidFill>
                <a:latin typeface="Arial"/>
                <a:ea typeface="Arial"/>
                <a:cs typeface="Arial"/>
                <a:sym typeface="Arial"/>
              </a:defRPr>
            </a:lvl7pPr>
            <a:lvl8pPr indent="0" lvl="7" marL="0" marR="0" rtl="0" algn="r">
              <a:spcBef>
                <a:spcPts val="0"/>
              </a:spcBef>
              <a:buNone/>
              <a:defRPr b="1" sz="700">
                <a:solidFill>
                  <a:schemeClr val="dk1"/>
                </a:solidFill>
                <a:latin typeface="Arial"/>
                <a:ea typeface="Arial"/>
                <a:cs typeface="Arial"/>
                <a:sym typeface="Arial"/>
              </a:defRPr>
            </a:lvl8pPr>
            <a:lvl9pPr indent="0" lvl="8" marL="0" marR="0" rtl="0" algn="r">
              <a:spcBef>
                <a:spcPts val="0"/>
              </a:spcBef>
              <a:buNone/>
              <a:defRPr b="1" sz="7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16"/>
          <p:cNvSpPr txBox="1"/>
          <p:nvPr>
            <p:ph idx="1" type="body"/>
          </p:nvPr>
        </p:nvSpPr>
        <p:spPr>
          <a:xfrm>
            <a:off x="457200" y="594360"/>
            <a:ext cx="3566160" cy="388239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9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1"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9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01" name="Google Shape;101;p16"/>
          <p:cNvSpPr/>
          <p:nvPr>
            <p:ph idx="2" type="pic"/>
          </p:nvPr>
        </p:nvSpPr>
        <p:spPr>
          <a:xfrm>
            <a:off x="4251960" y="1214566"/>
            <a:ext cx="4434840" cy="2864145"/>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8" lvl="2" marL="230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02" name="Google Shape;102;p16"/>
          <p:cNvSpPr txBox="1"/>
          <p:nvPr>
            <p:ph idx="3" type="body"/>
          </p:nvPr>
        </p:nvSpPr>
        <p:spPr>
          <a:xfrm>
            <a:off x="4251960" y="4154833"/>
            <a:ext cx="4434840" cy="32191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cxnSp>
        <p:nvCxnSpPr>
          <p:cNvPr id="103" name="Google Shape;103;p16"/>
          <p:cNvCxnSpPr/>
          <p:nvPr/>
        </p:nvCxnSpPr>
        <p:spPr>
          <a:xfrm>
            <a:off x="457200" y="457200"/>
            <a:ext cx="8229600" cy="0"/>
          </a:xfrm>
          <a:prstGeom prst="straightConnector1">
            <a:avLst/>
          </a:prstGeom>
          <a:noFill/>
          <a:ln cap="flat" cmpd="sng" w="47625">
            <a:solidFill>
              <a:schemeClr val="dk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wo Picture">
  <p:cSld name="Text and Two Picture">
    <p:spTree>
      <p:nvGrpSpPr>
        <p:cNvPr id="104" name="Shape 104"/>
        <p:cNvGrpSpPr/>
        <p:nvPr/>
      </p:nvGrpSpPr>
      <p:grpSpPr>
        <a:xfrm>
          <a:off x="0" y="0"/>
          <a:ext cx="0" cy="0"/>
          <a:chOff x="0" y="0"/>
          <a:chExt cx="0" cy="0"/>
        </a:xfrm>
      </p:grpSpPr>
      <p:sp>
        <p:nvSpPr>
          <p:cNvPr id="105" name="Google Shape;105;p17"/>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7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6" name="Google Shape;106;p17"/>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sz="700">
                <a:solidFill>
                  <a:schemeClr val="dk1"/>
                </a:solidFill>
                <a:latin typeface="Arial"/>
                <a:ea typeface="Arial"/>
                <a:cs typeface="Arial"/>
                <a:sym typeface="Arial"/>
              </a:defRPr>
            </a:lvl1pPr>
            <a:lvl2pPr indent="0" lvl="1" marL="0" marR="0" rtl="0" algn="r">
              <a:spcBef>
                <a:spcPts val="0"/>
              </a:spcBef>
              <a:buNone/>
              <a:defRPr b="1" sz="700">
                <a:solidFill>
                  <a:schemeClr val="dk1"/>
                </a:solidFill>
                <a:latin typeface="Arial"/>
                <a:ea typeface="Arial"/>
                <a:cs typeface="Arial"/>
                <a:sym typeface="Arial"/>
              </a:defRPr>
            </a:lvl2pPr>
            <a:lvl3pPr indent="0" lvl="2" marL="0" marR="0" rtl="0" algn="r">
              <a:spcBef>
                <a:spcPts val="0"/>
              </a:spcBef>
              <a:buNone/>
              <a:defRPr b="1" sz="700">
                <a:solidFill>
                  <a:schemeClr val="dk1"/>
                </a:solidFill>
                <a:latin typeface="Arial"/>
                <a:ea typeface="Arial"/>
                <a:cs typeface="Arial"/>
                <a:sym typeface="Arial"/>
              </a:defRPr>
            </a:lvl3pPr>
            <a:lvl4pPr indent="0" lvl="3" marL="0" marR="0" rtl="0" algn="r">
              <a:spcBef>
                <a:spcPts val="0"/>
              </a:spcBef>
              <a:buNone/>
              <a:defRPr b="1" sz="700">
                <a:solidFill>
                  <a:schemeClr val="dk1"/>
                </a:solidFill>
                <a:latin typeface="Arial"/>
                <a:ea typeface="Arial"/>
                <a:cs typeface="Arial"/>
                <a:sym typeface="Arial"/>
              </a:defRPr>
            </a:lvl4pPr>
            <a:lvl5pPr indent="0" lvl="4" marL="0" marR="0" rtl="0" algn="r">
              <a:spcBef>
                <a:spcPts val="0"/>
              </a:spcBef>
              <a:buNone/>
              <a:defRPr b="1" sz="700">
                <a:solidFill>
                  <a:schemeClr val="dk1"/>
                </a:solidFill>
                <a:latin typeface="Arial"/>
                <a:ea typeface="Arial"/>
                <a:cs typeface="Arial"/>
                <a:sym typeface="Arial"/>
              </a:defRPr>
            </a:lvl5pPr>
            <a:lvl6pPr indent="0" lvl="5" marL="0" marR="0" rtl="0" algn="r">
              <a:spcBef>
                <a:spcPts val="0"/>
              </a:spcBef>
              <a:buNone/>
              <a:defRPr b="1" sz="700">
                <a:solidFill>
                  <a:schemeClr val="dk1"/>
                </a:solidFill>
                <a:latin typeface="Arial"/>
                <a:ea typeface="Arial"/>
                <a:cs typeface="Arial"/>
                <a:sym typeface="Arial"/>
              </a:defRPr>
            </a:lvl6pPr>
            <a:lvl7pPr indent="0" lvl="6" marL="0" marR="0" rtl="0" algn="r">
              <a:spcBef>
                <a:spcPts val="0"/>
              </a:spcBef>
              <a:buNone/>
              <a:defRPr b="1" sz="700">
                <a:solidFill>
                  <a:schemeClr val="dk1"/>
                </a:solidFill>
                <a:latin typeface="Arial"/>
                <a:ea typeface="Arial"/>
                <a:cs typeface="Arial"/>
                <a:sym typeface="Arial"/>
              </a:defRPr>
            </a:lvl7pPr>
            <a:lvl8pPr indent="0" lvl="7" marL="0" marR="0" rtl="0" algn="r">
              <a:spcBef>
                <a:spcPts val="0"/>
              </a:spcBef>
              <a:buNone/>
              <a:defRPr b="1" sz="700">
                <a:solidFill>
                  <a:schemeClr val="dk1"/>
                </a:solidFill>
                <a:latin typeface="Arial"/>
                <a:ea typeface="Arial"/>
                <a:cs typeface="Arial"/>
                <a:sym typeface="Arial"/>
              </a:defRPr>
            </a:lvl8pPr>
            <a:lvl9pPr indent="0" lvl="8" marL="0" marR="0" rtl="0" algn="r">
              <a:spcBef>
                <a:spcPts val="0"/>
              </a:spcBef>
              <a:buNone/>
              <a:defRPr b="1" sz="7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17"/>
          <p:cNvSpPr txBox="1"/>
          <p:nvPr>
            <p:ph idx="1" type="body"/>
          </p:nvPr>
        </p:nvSpPr>
        <p:spPr>
          <a:xfrm>
            <a:off x="457200" y="594360"/>
            <a:ext cx="3566160" cy="388239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9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1"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9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cxnSp>
        <p:nvCxnSpPr>
          <p:cNvPr id="108" name="Google Shape;108;p17"/>
          <p:cNvCxnSpPr/>
          <p:nvPr/>
        </p:nvCxnSpPr>
        <p:spPr>
          <a:xfrm>
            <a:off x="457200" y="457200"/>
            <a:ext cx="8229600" cy="0"/>
          </a:xfrm>
          <a:prstGeom prst="straightConnector1">
            <a:avLst/>
          </a:prstGeom>
          <a:noFill/>
          <a:ln cap="flat" cmpd="sng" w="47625">
            <a:solidFill>
              <a:schemeClr val="dk1"/>
            </a:solidFill>
            <a:prstDash val="solid"/>
            <a:round/>
            <a:headEnd len="sm" w="sm" type="none"/>
            <a:tailEnd len="sm" w="sm" type="none"/>
          </a:ln>
        </p:spPr>
      </p:cxnSp>
      <p:sp>
        <p:nvSpPr>
          <p:cNvPr id="109" name="Google Shape;109;p17"/>
          <p:cNvSpPr/>
          <p:nvPr>
            <p:ph idx="2" type="pic"/>
          </p:nvPr>
        </p:nvSpPr>
        <p:spPr>
          <a:xfrm>
            <a:off x="4251960" y="1214566"/>
            <a:ext cx="2148840" cy="2865731"/>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8" lvl="2" marL="230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10" name="Google Shape;110;p17"/>
          <p:cNvSpPr txBox="1"/>
          <p:nvPr>
            <p:ph idx="3" type="body"/>
          </p:nvPr>
        </p:nvSpPr>
        <p:spPr>
          <a:xfrm>
            <a:off x="4251960" y="4154833"/>
            <a:ext cx="2148840" cy="32191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11" name="Google Shape;111;p17"/>
          <p:cNvSpPr txBox="1"/>
          <p:nvPr>
            <p:ph idx="4" type="body"/>
          </p:nvPr>
        </p:nvSpPr>
        <p:spPr>
          <a:xfrm>
            <a:off x="6537960" y="4154833"/>
            <a:ext cx="2148840" cy="32191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12" name="Google Shape;112;p17"/>
          <p:cNvSpPr/>
          <p:nvPr>
            <p:ph idx="5" type="pic"/>
          </p:nvPr>
        </p:nvSpPr>
        <p:spPr>
          <a:xfrm>
            <a:off x="6537960" y="1214566"/>
            <a:ext cx="2148840" cy="2865731"/>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8" lvl="2" marL="230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
  <p:cSld name="Three Picture">
    <p:spTree>
      <p:nvGrpSpPr>
        <p:cNvPr id="113" name="Shape 113"/>
        <p:cNvGrpSpPr/>
        <p:nvPr/>
      </p:nvGrpSpPr>
      <p:grpSpPr>
        <a:xfrm>
          <a:off x="0" y="0"/>
          <a:ext cx="0" cy="0"/>
          <a:chOff x="0" y="0"/>
          <a:chExt cx="0" cy="0"/>
        </a:xfrm>
      </p:grpSpPr>
      <p:sp>
        <p:nvSpPr>
          <p:cNvPr id="114" name="Google Shape;114;p18"/>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7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5" name="Google Shape;115;p18"/>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sz="700">
                <a:solidFill>
                  <a:schemeClr val="dk1"/>
                </a:solidFill>
                <a:latin typeface="Arial"/>
                <a:ea typeface="Arial"/>
                <a:cs typeface="Arial"/>
                <a:sym typeface="Arial"/>
              </a:defRPr>
            </a:lvl1pPr>
            <a:lvl2pPr indent="0" lvl="1" marL="0" marR="0" rtl="0" algn="r">
              <a:spcBef>
                <a:spcPts val="0"/>
              </a:spcBef>
              <a:buNone/>
              <a:defRPr b="1" sz="700">
                <a:solidFill>
                  <a:schemeClr val="dk1"/>
                </a:solidFill>
                <a:latin typeface="Arial"/>
                <a:ea typeface="Arial"/>
                <a:cs typeface="Arial"/>
                <a:sym typeface="Arial"/>
              </a:defRPr>
            </a:lvl2pPr>
            <a:lvl3pPr indent="0" lvl="2" marL="0" marR="0" rtl="0" algn="r">
              <a:spcBef>
                <a:spcPts val="0"/>
              </a:spcBef>
              <a:buNone/>
              <a:defRPr b="1" sz="700">
                <a:solidFill>
                  <a:schemeClr val="dk1"/>
                </a:solidFill>
                <a:latin typeface="Arial"/>
                <a:ea typeface="Arial"/>
                <a:cs typeface="Arial"/>
                <a:sym typeface="Arial"/>
              </a:defRPr>
            </a:lvl3pPr>
            <a:lvl4pPr indent="0" lvl="3" marL="0" marR="0" rtl="0" algn="r">
              <a:spcBef>
                <a:spcPts val="0"/>
              </a:spcBef>
              <a:buNone/>
              <a:defRPr b="1" sz="700">
                <a:solidFill>
                  <a:schemeClr val="dk1"/>
                </a:solidFill>
                <a:latin typeface="Arial"/>
                <a:ea typeface="Arial"/>
                <a:cs typeface="Arial"/>
                <a:sym typeface="Arial"/>
              </a:defRPr>
            </a:lvl4pPr>
            <a:lvl5pPr indent="0" lvl="4" marL="0" marR="0" rtl="0" algn="r">
              <a:spcBef>
                <a:spcPts val="0"/>
              </a:spcBef>
              <a:buNone/>
              <a:defRPr b="1" sz="700">
                <a:solidFill>
                  <a:schemeClr val="dk1"/>
                </a:solidFill>
                <a:latin typeface="Arial"/>
                <a:ea typeface="Arial"/>
                <a:cs typeface="Arial"/>
                <a:sym typeface="Arial"/>
              </a:defRPr>
            </a:lvl5pPr>
            <a:lvl6pPr indent="0" lvl="5" marL="0" marR="0" rtl="0" algn="r">
              <a:spcBef>
                <a:spcPts val="0"/>
              </a:spcBef>
              <a:buNone/>
              <a:defRPr b="1" sz="700">
                <a:solidFill>
                  <a:schemeClr val="dk1"/>
                </a:solidFill>
                <a:latin typeface="Arial"/>
                <a:ea typeface="Arial"/>
                <a:cs typeface="Arial"/>
                <a:sym typeface="Arial"/>
              </a:defRPr>
            </a:lvl6pPr>
            <a:lvl7pPr indent="0" lvl="6" marL="0" marR="0" rtl="0" algn="r">
              <a:spcBef>
                <a:spcPts val="0"/>
              </a:spcBef>
              <a:buNone/>
              <a:defRPr b="1" sz="700">
                <a:solidFill>
                  <a:schemeClr val="dk1"/>
                </a:solidFill>
                <a:latin typeface="Arial"/>
                <a:ea typeface="Arial"/>
                <a:cs typeface="Arial"/>
                <a:sym typeface="Arial"/>
              </a:defRPr>
            </a:lvl7pPr>
            <a:lvl8pPr indent="0" lvl="7" marL="0" marR="0" rtl="0" algn="r">
              <a:spcBef>
                <a:spcPts val="0"/>
              </a:spcBef>
              <a:buNone/>
              <a:defRPr b="1" sz="700">
                <a:solidFill>
                  <a:schemeClr val="dk1"/>
                </a:solidFill>
                <a:latin typeface="Arial"/>
                <a:ea typeface="Arial"/>
                <a:cs typeface="Arial"/>
                <a:sym typeface="Arial"/>
              </a:defRPr>
            </a:lvl8pPr>
            <a:lvl9pPr indent="0" lvl="8" marL="0" marR="0" rtl="0" algn="r">
              <a:spcBef>
                <a:spcPts val="0"/>
              </a:spcBef>
              <a:buNone/>
              <a:defRPr b="1" sz="7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18"/>
          <p:cNvSpPr txBox="1"/>
          <p:nvPr>
            <p:ph idx="1" type="body"/>
          </p:nvPr>
        </p:nvSpPr>
        <p:spPr>
          <a:xfrm>
            <a:off x="6175376" y="4233860"/>
            <a:ext cx="2511424" cy="24289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17" name="Google Shape;117;p18"/>
          <p:cNvSpPr txBox="1"/>
          <p:nvPr>
            <p:ph idx="2" type="body"/>
          </p:nvPr>
        </p:nvSpPr>
        <p:spPr>
          <a:xfrm>
            <a:off x="457200" y="4233860"/>
            <a:ext cx="2516188" cy="24289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18" name="Google Shape;118;p18"/>
          <p:cNvSpPr txBox="1"/>
          <p:nvPr>
            <p:ph idx="3" type="body"/>
          </p:nvPr>
        </p:nvSpPr>
        <p:spPr>
          <a:xfrm>
            <a:off x="3314700" y="4233860"/>
            <a:ext cx="2514600" cy="24289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19" name="Google Shape;119;p18"/>
          <p:cNvSpPr/>
          <p:nvPr>
            <p:ph idx="4" type="pic"/>
          </p:nvPr>
        </p:nvSpPr>
        <p:spPr>
          <a:xfrm>
            <a:off x="458788" y="811872"/>
            <a:ext cx="2514600" cy="3346426"/>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8" lvl="2" marL="230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20" name="Google Shape;120;p18"/>
          <p:cNvSpPr/>
          <p:nvPr>
            <p:ph idx="5" type="pic"/>
          </p:nvPr>
        </p:nvSpPr>
        <p:spPr>
          <a:xfrm>
            <a:off x="3314700" y="811872"/>
            <a:ext cx="2514600" cy="3346426"/>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8" lvl="2" marL="230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21" name="Google Shape;121;p18"/>
          <p:cNvSpPr/>
          <p:nvPr>
            <p:ph idx="6" type="pic"/>
          </p:nvPr>
        </p:nvSpPr>
        <p:spPr>
          <a:xfrm>
            <a:off x="6175375" y="811872"/>
            <a:ext cx="2514600" cy="3346426"/>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8" lvl="2" marL="230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ank You" showMasterSp="0">
  <p:cSld name="1_Thank You">
    <p:bg>
      <p:bgPr>
        <a:solidFill>
          <a:schemeClr val="dk2"/>
        </a:solidFill>
      </p:bgPr>
    </p:bg>
    <p:spTree>
      <p:nvGrpSpPr>
        <p:cNvPr id="122" name="Shape 122"/>
        <p:cNvGrpSpPr/>
        <p:nvPr/>
      </p:nvGrpSpPr>
      <p:grpSpPr>
        <a:xfrm>
          <a:off x="0" y="0"/>
          <a:ext cx="0" cy="0"/>
          <a:chOff x="0" y="0"/>
          <a:chExt cx="0" cy="0"/>
        </a:xfrm>
      </p:grpSpPr>
      <p:sp>
        <p:nvSpPr>
          <p:cNvPr id="123" name="Google Shape;123;p19"/>
          <p:cNvSpPr txBox="1"/>
          <p:nvPr/>
        </p:nvSpPr>
        <p:spPr>
          <a:xfrm>
            <a:off x="457199" y="457200"/>
            <a:ext cx="4114800" cy="914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US" sz="6500">
                <a:solidFill>
                  <a:schemeClr val="lt1"/>
                </a:solidFill>
                <a:latin typeface="Arial"/>
                <a:ea typeface="Arial"/>
                <a:cs typeface="Arial"/>
                <a:sym typeface="Arial"/>
              </a:rPr>
              <a:t>Thank you.</a:t>
            </a:r>
            <a:endParaRPr b="1" sz="6500">
              <a:solidFill>
                <a:schemeClr val="lt1"/>
              </a:solidFill>
              <a:latin typeface="Arial"/>
              <a:ea typeface="Arial"/>
              <a:cs typeface="Arial"/>
              <a:sym typeface="Arial"/>
            </a:endParaRPr>
          </a:p>
        </p:txBody>
      </p:sp>
      <p:sp>
        <p:nvSpPr>
          <p:cNvPr id="124" name="Google Shape;124;p19"/>
          <p:cNvSpPr txBox="1"/>
          <p:nvPr>
            <p:ph idx="1" type="subTitle"/>
          </p:nvPr>
        </p:nvSpPr>
        <p:spPr>
          <a:xfrm>
            <a:off x="457200" y="1691640"/>
            <a:ext cx="4114800" cy="6858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900"/>
              </a:spcBef>
              <a:spcAft>
                <a:spcPts val="0"/>
              </a:spcAft>
              <a:buClr>
                <a:schemeClr val="lt1"/>
              </a:buClr>
              <a:buSzPts val="1400"/>
              <a:buFont typeface="Arial"/>
              <a:buNone/>
              <a:defRPr b="1" i="0" sz="2000" u="none" cap="none" strike="noStrike">
                <a:solidFill>
                  <a:schemeClr val="lt1"/>
                </a:solidFill>
                <a:latin typeface="Arial"/>
                <a:ea typeface="Arial"/>
                <a:cs typeface="Arial"/>
                <a:sym typeface="Arial"/>
              </a:defRPr>
            </a:lvl1pPr>
            <a:lvl2pPr indent="0" lvl="1" marL="457200" marR="0" rtl="0" algn="ctr">
              <a:lnSpc>
                <a:spcPct val="100000"/>
              </a:lnSpc>
              <a:spcBef>
                <a:spcPts val="900"/>
              </a:spcBef>
              <a:spcAft>
                <a:spcPts val="0"/>
              </a:spcAft>
              <a:buClr>
                <a:schemeClr val="lt1"/>
              </a:buClr>
              <a:buSzPts val="1400"/>
              <a:buFont typeface="Arial"/>
              <a:buNone/>
              <a:defRPr b="0" i="0" sz="1200" u="none" cap="none" strike="noStrike">
                <a:solidFill>
                  <a:schemeClr val="lt1"/>
                </a:solidFill>
                <a:latin typeface="Arial"/>
                <a:ea typeface="Arial"/>
                <a:cs typeface="Arial"/>
                <a:sym typeface="Arial"/>
              </a:defRPr>
            </a:lvl2pPr>
            <a:lvl3pPr indent="0" lvl="2" marL="9144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3pPr>
            <a:lvl4pPr indent="0" lvl="3" marL="13716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4pPr>
            <a:lvl5pPr indent="0" lvl="4" marL="18288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5pPr>
            <a:lvl6pPr indent="0" lvl="5" marL="22860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6pPr>
            <a:lvl7pPr indent="0" lvl="6" marL="27432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7pPr>
            <a:lvl8pPr indent="0" lvl="7" marL="32004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8pPr>
            <a:lvl9pPr indent="0" lvl="8" marL="36576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9pPr>
          </a:lstStyle>
          <a:p/>
        </p:txBody>
      </p:sp>
      <p:sp>
        <p:nvSpPr>
          <p:cNvPr id="125" name="Google Shape;125;p19"/>
          <p:cNvSpPr txBox="1"/>
          <p:nvPr/>
        </p:nvSpPr>
        <p:spPr>
          <a:xfrm>
            <a:off x="2812568" y="4700032"/>
            <a:ext cx="4023360" cy="228600"/>
          </a:xfrm>
          <a:prstGeom prst="rect">
            <a:avLst/>
          </a:prstGeom>
          <a:noFill/>
          <a:ln>
            <a:noFill/>
          </a:ln>
        </p:spPr>
        <p:txBody>
          <a:bodyPr anchorCtr="0" anchor="b" bIns="0" lIns="0" spcFirstLastPara="1" rIns="182875" wrap="square" tIns="0">
            <a:noAutofit/>
          </a:bodyPr>
          <a:lstStyle/>
          <a:p>
            <a:pPr indent="0" lvl="0" marL="0" marR="0" rtl="0" algn="l">
              <a:spcBef>
                <a:spcPts val="0"/>
              </a:spcBef>
              <a:spcAft>
                <a:spcPts val="0"/>
              </a:spcAft>
              <a:buNone/>
            </a:pPr>
            <a:r>
              <a:rPr lang="en-US" sz="700">
                <a:solidFill>
                  <a:schemeClr val="lt1"/>
                </a:solidFill>
                <a:latin typeface="Arial Narrow"/>
                <a:ea typeface="Arial Narrow"/>
                <a:cs typeface="Arial Narrow"/>
                <a:sym typeface="Arial Narrow"/>
              </a:rPr>
              <a:t>Confidential and proprietary materials for authorized Verizon personnel and outside agencies only.</a:t>
            </a:r>
            <a:r>
              <a:rPr lang="en-US" sz="700">
                <a:solidFill>
                  <a:schemeClr val="lt1"/>
                </a:solidFill>
                <a:latin typeface="Arial Narrow"/>
                <a:ea typeface="Arial Narrow"/>
                <a:cs typeface="Arial Narrow"/>
                <a:sym typeface="Arial Narrow"/>
              </a:rPr>
              <a:t> </a:t>
            </a:r>
            <a:r>
              <a:rPr lang="en-US" sz="700">
                <a:solidFill>
                  <a:schemeClr val="lt1"/>
                </a:solidFill>
                <a:latin typeface="Arial Narrow"/>
                <a:ea typeface="Arial Narrow"/>
                <a:cs typeface="Arial Narrow"/>
                <a:sym typeface="Arial Narrow"/>
              </a:rPr>
              <a:t>Use, disclosure or distribution of this material is not permitted to any unauthorized persons or third parties except by written agreement.</a:t>
            </a:r>
            <a:endParaRPr sz="700">
              <a:solidFill>
                <a:schemeClr val="lt1"/>
              </a:solidFill>
              <a:latin typeface="Arial Narrow"/>
              <a:ea typeface="Arial Narrow"/>
              <a:cs typeface="Arial Narrow"/>
              <a:sym typeface="Arial Narrow"/>
            </a:endParaRPr>
          </a:p>
        </p:txBody>
      </p:sp>
      <p:pic>
        <p:nvPicPr>
          <p:cNvPr id="126" name="Google Shape;126;p19"/>
          <p:cNvPicPr preferRelativeResize="0"/>
          <p:nvPr/>
        </p:nvPicPr>
        <p:blipFill rotWithShape="1">
          <a:blip r:embed="rId2">
            <a:alphaModFix/>
          </a:blip>
          <a:srcRect b="0" l="0" r="0" t="0"/>
          <a:stretch/>
        </p:blipFill>
        <p:spPr>
          <a:xfrm>
            <a:off x="353824" y="4618101"/>
            <a:ext cx="1069846" cy="397804"/>
          </a:xfrm>
          <a:prstGeom prst="rect">
            <a:avLst/>
          </a:prstGeom>
          <a:noFill/>
          <a:ln>
            <a:noFill/>
          </a:ln>
        </p:spPr>
      </p:pic>
      <p:sp>
        <p:nvSpPr>
          <p:cNvPr id="127" name="Google Shape;127;p19"/>
          <p:cNvSpPr txBox="1"/>
          <p:nvPr>
            <p:ph idx="12" type="sldNum"/>
          </p:nvPr>
        </p:nvSpPr>
        <p:spPr>
          <a:xfrm>
            <a:off x="8556784" y="4749851"/>
            <a:ext cx="548700" cy="393600"/>
          </a:xfrm>
          <a:prstGeom prst="rect">
            <a:avLst/>
          </a:prstGeom>
        </p:spPr>
        <p:txBody>
          <a:bodyPr anchorCtr="0" anchor="b" bIns="0" lIns="0" spcFirstLastPara="1" rIns="0" wrap="square" tIns="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hoto" showMasterSp="0">
  <p:cSld name="Title Slide Photo">
    <p:spTree>
      <p:nvGrpSpPr>
        <p:cNvPr id="135" name="Shape 135"/>
        <p:cNvGrpSpPr/>
        <p:nvPr/>
      </p:nvGrpSpPr>
      <p:grpSpPr>
        <a:xfrm>
          <a:off x="0" y="0"/>
          <a:ext cx="0" cy="0"/>
          <a:chOff x="0" y="0"/>
          <a:chExt cx="0" cy="0"/>
        </a:xfrm>
      </p:grpSpPr>
      <p:sp>
        <p:nvSpPr>
          <p:cNvPr id="136" name="Google Shape;136;p21"/>
          <p:cNvSpPr/>
          <p:nvPr>
            <p:ph idx="2" type="pic"/>
          </p:nvPr>
        </p:nvSpPr>
        <p:spPr>
          <a:xfrm>
            <a:off x="0" y="0"/>
            <a:ext cx="9144000" cy="5143500"/>
          </a:xfrm>
          <a:prstGeom prst="rect">
            <a:avLst/>
          </a:prstGeom>
          <a:solidFill>
            <a:srgbClr val="D8DADA"/>
          </a:solidFill>
          <a:ln>
            <a:noFill/>
          </a:ln>
        </p:spPr>
        <p:txBody>
          <a:bodyPr anchorCtr="0" anchor="ctr" bIns="91425" lIns="91425" spcFirstLastPara="1" rIns="91425" wrap="square" tIns="91425">
            <a:noAutofit/>
          </a:bodyPr>
          <a:lstStyle>
            <a:lvl1pPr indent="0" lvl="0" marL="0" marR="0" rtl="0" algn="ctr">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7" lvl="2" marL="230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37" name="Google Shape;137;p21"/>
          <p:cNvSpPr txBox="1"/>
          <p:nvPr>
            <p:ph type="ctrTitle"/>
          </p:nvPr>
        </p:nvSpPr>
        <p:spPr>
          <a:xfrm>
            <a:off x="457200" y="598807"/>
            <a:ext cx="4114800" cy="17373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dk1"/>
              </a:buClr>
              <a:buSzPts val="1400"/>
              <a:buFont typeface="Arial"/>
              <a:buNone/>
              <a:defRPr b="1" i="0" sz="4000" u="none" cap="none" strike="noStrike">
                <a:solidFill>
                  <a:schemeClr val="dk1"/>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38" name="Google Shape;138;p21"/>
          <p:cNvSpPr txBox="1"/>
          <p:nvPr/>
        </p:nvSpPr>
        <p:spPr>
          <a:xfrm>
            <a:off x="2812568" y="4700032"/>
            <a:ext cx="4023300" cy="228600"/>
          </a:xfrm>
          <a:prstGeom prst="rect">
            <a:avLst/>
          </a:prstGeom>
          <a:noFill/>
          <a:ln>
            <a:noFill/>
          </a:ln>
        </p:spPr>
        <p:txBody>
          <a:bodyPr anchorCtr="0" anchor="b" bIns="0" lIns="0" spcFirstLastPara="1" rIns="182875" wrap="square" tIns="0">
            <a:noAutofit/>
          </a:bodyPr>
          <a:lstStyle/>
          <a:p>
            <a:pPr indent="0" lvl="0" marL="0" marR="0" rtl="0" algn="l">
              <a:spcBef>
                <a:spcPts val="0"/>
              </a:spcBef>
              <a:spcAft>
                <a:spcPts val="0"/>
              </a:spcAft>
              <a:buNone/>
            </a:pPr>
            <a:r>
              <a:rPr b="0" i="0" lang="en-US" sz="700" u="none" cap="none" strike="noStrike">
                <a:solidFill>
                  <a:schemeClr val="lt1"/>
                </a:solidFill>
                <a:latin typeface="Arial Narrow"/>
                <a:ea typeface="Arial Narrow"/>
                <a:cs typeface="Arial Narrow"/>
                <a:sym typeface="Arial Narrow"/>
              </a:rPr>
              <a:t>Confidential and proprietary materials for authorized Verizon personnel and outside agencies only. Use, disclosure or distribution of this material is not permitted to any unauthorized persons or third parties except by written agreement.</a:t>
            </a:r>
            <a:endParaRPr b="0" i="0" sz="700" u="none" cap="none" strike="noStrike">
              <a:solidFill>
                <a:schemeClr val="lt1"/>
              </a:solidFill>
              <a:latin typeface="Arial Narrow"/>
              <a:ea typeface="Arial Narrow"/>
              <a:cs typeface="Arial Narrow"/>
              <a:sym typeface="Arial Narrow"/>
            </a:endParaRPr>
          </a:p>
        </p:txBody>
      </p:sp>
      <p:pic>
        <p:nvPicPr>
          <p:cNvPr id="139" name="Google Shape;139;p21"/>
          <p:cNvPicPr preferRelativeResize="0"/>
          <p:nvPr/>
        </p:nvPicPr>
        <p:blipFill rotWithShape="1">
          <a:blip r:embed="rId2">
            <a:alphaModFix/>
          </a:blip>
          <a:srcRect b="0" l="0" r="0" t="0"/>
          <a:stretch/>
        </p:blipFill>
        <p:spPr>
          <a:xfrm>
            <a:off x="353824" y="4618101"/>
            <a:ext cx="1069800" cy="397800"/>
          </a:xfrm>
          <a:prstGeom prst="rect">
            <a:avLst/>
          </a:prstGeom>
          <a:noFill/>
          <a:ln>
            <a:noFill/>
          </a:ln>
        </p:spPr>
      </p:pic>
      <p:sp>
        <p:nvSpPr>
          <p:cNvPr id="140" name="Google Shape;140;p21"/>
          <p:cNvSpPr txBox="1"/>
          <p:nvPr>
            <p:ph idx="1" type="subTitle"/>
          </p:nvPr>
        </p:nvSpPr>
        <p:spPr>
          <a:xfrm>
            <a:off x="457200" y="2427607"/>
            <a:ext cx="4114800" cy="13716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9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1pPr>
            <a:lvl2pPr indent="0" lvl="1" marL="0" marR="0" rtl="0" algn="l">
              <a:lnSpc>
                <a:spcPct val="80000"/>
              </a:lnSpc>
              <a:spcBef>
                <a:spcPts val="900"/>
              </a:spcBef>
              <a:spcAft>
                <a:spcPts val="0"/>
              </a:spcAft>
              <a:buClr>
                <a:schemeClr val="lt1"/>
              </a:buClr>
              <a:buSzPts val="1400"/>
              <a:buFont typeface="Arial"/>
              <a:buNone/>
              <a:defRPr b="1" i="0" sz="2000" u="none" cap="none" strike="noStrike">
                <a:solidFill>
                  <a:schemeClr val="lt1"/>
                </a:solidFill>
                <a:latin typeface="Arial"/>
                <a:ea typeface="Arial"/>
                <a:cs typeface="Arial"/>
                <a:sym typeface="Arial"/>
              </a:defRPr>
            </a:lvl2pPr>
            <a:lvl3pPr indent="0" lvl="2" marL="0" marR="0" rtl="0" algn="l">
              <a:lnSpc>
                <a:spcPct val="80000"/>
              </a:lnSpc>
              <a:spcBef>
                <a:spcPts val="900"/>
              </a:spcBef>
              <a:spcAft>
                <a:spcPts val="0"/>
              </a:spcAft>
              <a:buClr>
                <a:schemeClr val="lt1"/>
              </a:buClr>
              <a:buSzPts val="1200"/>
              <a:buFont typeface="Arial"/>
              <a:buNone/>
              <a:defRPr b="1" i="0" sz="2000" u="none" cap="none" strike="noStrike">
                <a:solidFill>
                  <a:schemeClr val="lt1"/>
                </a:solidFill>
                <a:latin typeface="Arial"/>
                <a:ea typeface="Arial"/>
                <a:cs typeface="Arial"/>
                <a:sym typeface="Arial"/>
              </a:defRPr>
            </a:lvl3pPr>
            <a:lvl4pPr indent="0" lvl="3" marL="0" marR="0" rtl="0" algn="l">
              <a:lnSpc>
                <a:spcPct val="80000"/>
              </a:lnSpc>
              <a:spcBef>
                <a:spcPts val="900"/>
              </a:spcBef>
              <a:spcAft>
                <a:spcPts val="0"/>
              </a:spcAft>
              <a:buClr>
                <a:schemeClr val="lt1"/>
              </a:buClr>
              <a:buSzPts val="1200"/>
              <a:buFont typeface="Arial"/>
              <a:buNone/>
              <a:defRPr b="1" i="0" sz="2000" u="none" cap="none" strike="noStrike">
                <a:solidFill>
                  <a:schemeClr val="lt1"/>
                </a:solidFill>
                <a:latin typeface="Arial"/>
                <a:ea typeface="Arial"/>
                <a:cs typeface="Arial"/>
                <a:sym typeface="Arial"/>
              </a:defRPr>
            </a:lvl4pPr>
            <a:lvl5pPr indent="0" lvl="4" marL="0" marR="0" rtl="0" algn="l">
              <a:lnSpc>
                <a:spcPct val="80000"/>
              </a:lnSpc>
              <a:spcBef>
                <a:spcPts val="900"/>
              </a:spcBef>
              <a:spcAft>
                <a:spcPts val="0"/>
              </a:spcAft>
              <a:buClr>
                <a:schemeClr val="lt1"/>
              </a:buClr>
              <a:buSzPts val="1200"/>
              <a:buFont typeface="Arial"/>
              <a:buNone/>
              <a:defRPr b="1" i="0" sz="2000" u="none" cap="none" strike="noStrike">
                <a:solidFill>
                  <a:schemeClr val="lt1"/>
                </a:solidFill>
                <a:latin typeface="Arial"/>
                <a:ea typeface="Arial"/>
                <a:cs typeface="Arial"/>
                <a:sym typeface="Arial"/>
              </a:defRPr>
            </a:lvl5pPr>
            <a:lvl6pPr indent="0" lvl="5" marL="0" marR="0" rtl="0" algn="l">
              <a:lnSpc>
                <a:spcPct val="80000"/>
              </a:lnSpc>
              <a:spcBef>
                <a:spcPts val="900"/>
              </a:spcBef>
              <a:spcAft>
                <a:spcPts val="0"/>
              </a:spcAft>
              <a:buClr>
                <a:schemeClr val="lt1"/>
              </a:buClr>
              <a:buSzPts val="1200"/>
              <a:buFont typeface="Arial"/>
              <a:buNone/>
              <a:defRPr b="1" i="0" sz="2000" u="none" cap="none" strike="noStrike">
                <a:solidFill>
                  <a:schemeClr val="lt1"/>
                </a:solidFill>
                <a:latin typeface="Arial"/>
                <a:ea typeface="Arial"/>
                <a:cs typeface="Arial"/>
                <a:sym typeface="Arial"/>
              </a:defRPr>
            </a:lvl6pPr>
            <a:lvl7pPr indent="0" lvl="6" marL="0" marR="0" rtl="0" algn="l">
              <a:lnSpc>
                <a:spcPct val="80000"/>
              </a:lnSpc>
              <a:spcBef>
                <a:spcPts val="900"/>
              </a:spcBef>
              <a:spcAft>
                <a:spcPts val="0"/>
              </a:spcAft>
              <a:buClr>
                <a:schemeClr val="lt1"/>
              </a:buClr>
              <a:buSzPts val="1200"/>
              <a:buFont typeface="Arial"/>
              <a:buNone/>
              <a:defRPr b="1" i="0" sz="2000" u="none" cap="none" strike="noStrike">
                <a:solidFill>
                  <a:schemeClr val="lt1"/>
                </a:solidFill>
                <a:latin typeface="Arial"/>
                <a:ea typeface="Arial"/>
                <a:cs typeface="Arial"/>
                <a:sym typeface="Arial"/>
              </a:defRPr>
            </a:lvl7pPr>
            <a:lvl8pPr indent="0" lvl="7" marL="0" marR="0" rtl="0" algn="l">
              <a:lnSpc>
                <a:spcPct val="80000"/>
              </a:lnSpc>
              <a:spcBef>
                <a:spcPts val="900"/>
              </a:spcBef>
              <a:spcAft>
                <a:spcPts val="0"/>
              </a:spcAft>
              <a:buClr>
                <a:schemeClr val="lt1"/>
              </a:buClr>
              <a:buSzPts val="1200"/>
              <a:buFont typeface="Arial"/>
              <a:buNone/>
              <a:defRPr b="1" i="0" sz="2000" u="none" cap="none" strike="noStrike">
                <a:solidFill>
                  <a:schemeClr val="lt1"/>
                </a:solidFill>
                <a:latin typeface="Arial"/>
                <a:ea typeface="Arial"/>
                <a:cs typeface="Arial"/>
                <a:sym typeface="Arial"/>
              </a:defRPr>
            </a:lvl8pPr>
            <a:lvl9pPr indent="0" lvl="8" marL="0" marR="0" rtl="0" algn="l">
              <a:lnSpc>
                <a:spcPct val="80000"/>
              </a:lnSpc>
              <a:spcBef>
                <a:spcPts val="900"/>
              </a:spcBef>
              <a:spcAft>
                <a:spcPts val="0"/>
              </a:spcAft>
              <a:buClr>
                <a:schemeClr val="lt1"/>
              </a:buClr>
              <a:buSzPts val="1200"/>
              <a:buFont typeface="Arial"/>
              <a:buNone/>
              <a:defRPr b="1" i="0" sz="20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type="obj">
  <p:cSld name="OBJECT">
    <p:spTree>
      <p:nvGrpSpPr>
        <p:cNvPr id="26" name="Shape 26"/>
        <p:cNvGrpSpPr/>
        <p:nvPr/>
      </p:nvGrpSpPr>
      <p:grpSpPr>
        <a:xfrm>
          <a:off x="0" y="0"/>
          <a:ext cx="0" cy="0"/>
          <a:chOff x="0" y="0"/>
          <a:chExt cx="0" cy="0"/>
        </a:xfrm>
      </p:grpSpPr>
      <p:sp>
        <p:nvSpPr>
          <p:cNvPr id="27" name="Google Shape;27;p3"/>
          <p:cNvSpPr txBox="1"/>
          <p:nvPr>
            <p:ph type="title"/>
          </p:nvPr>
        </p:nvSpPr>
        <p:spPr>
          <a:xfrm>
            <a:off x="457200" y="594360"/>
            <a:ext cx="7086600" cy="6858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8" name="Google Shape;28;p3"/>
          <p:cNvSpPr txBox="1"/>
          <p:nvPr>
            <p:ph idx="1" type="body"/>
          </p:nvPr>
        </p:nvSpPr>
        <p:spPr>
          <a:xfrm>
            <a:off x="457200" y="1459580"/>
            <a:ext cx="7086600" cy="301752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900"/>
              </a:spcBef>
              <a:spcAft>
                <a:spcPts val="0"/>
              </a:spcAft>
              <a:buClr>
                <a:schemeClr val="dk1"/>
              </a:buClr>
              <a:buSzPts val="1600"/>
              <a:buFont typeface="Arial"/>
              <a:buAutoNum type="arabicPeriod"/>
              <a:defRPr b="1" i="0" sz="16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304800" lvl="2" marL="1371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29" name="Google Shape;29;p3"/>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7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 name="Google Shape;30;p3"/>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i="0" sz="700" u="none" cap="none" strike="noStrike">
                <a:solidFill>
                  <a:schemeClr val="dk1"/>
                </a:solidFill>
                <a:latin typeface="Arial"/>
                <a:ea typeface="Arial"/>
                <a:cs typeface="Arial"/>
                <a:sym typeface="Arial"/>
              </a:defRPr>
            </a:lvl1pPr>
            <a:lvl2pPr indent="0" lvl="1" marL="0" marR="0" rtl="0" algn="r">
              <a:spcBef>
                <a:spcPts val="0"/>
              </a:spcBef>
              <a:buNone/>
              <a:defRPr b="1" i="0" sz="700" u="none" cap="none" strike="noStrike">
                <a:solidFill>
                  <a:schemeClr val="dk1"/>
                </a:solidFill>
                <a:latin typeface="Arial"/>
                <a:ea typeface="Arial"/>
                <a:cs typeface="Arial"/>
                <a:sym typeface="Arial"/>
              </a:defRPr>
            </a:lvl2pPr>
            <a:lvl3pPr indent="0" lvl="2" marL="0" marR="0" rtl="0" algn="r">
              <a:spcBef>
                <a:spcPts val="0"/>
              </a:spcBef>
              <a:buNone/>
              <a:defRPr b="1" i="0" sz="700" u="none" cap="none" strike="noStrike">
                <a:solidFill>
                  <a:schemeClr val="dk1"/>
                </a:solidFill>
                <a:latin typeface="Arial"/>
                <a:ea typeface="Arial"/>
                <a:cs typeface="Arial"/>
                <a:sym typeface="Arial"/>
              </a:defRPr>
            </a:lvl3pPr>
            <a:lvl4pPr indent="0" lvl="3" marL="0" marR="0" rtl="0" algn="r">
              <a:spcBef>
                <a:spcPts val="0"/>
              </a:spcBef>
              <a:buNone/>
              <a:defRPr b="1" i="0" sz="700" u="none" cap="none" strike="noStrike">
                <a:solidFill>
                  <a:schemeClr val="dk1"/>
                </a:solidFill>
                <a:latin typeface="Arial"/>
                <a:ea typeface="Arial"/>
                <a:cs typeface="Arial"/>
                <a:sym typeface="Arial"/>
              </a:defRPr>
            </a:lvl4pPr>
            <a:lvl5pPr indent="0" lvl="4" marL="0" marR="0" rtl="0" algn="r">
              <a:spcBef>
                <a:spcPts val="0"/>
              </a:spcBef>
              <a:buNone/>
              <a:defRPr b="1" i="0" sz="700" u="none" cap="none" strike="noStrike">
                <a:solidFill>
                  <a:schemeClr val="dk1"/>
                </a:solidFill>
                <a:latin typeface="Arial"/>
                <a:ea typeface="Arial"/>
                <a:cs typeface="Arial"/>
                <a:sym typeface="Arial"/>
              </a:defRPr>
            </a:lvl5pPr>
            <a:lvl6pPr indent="0" lvl="5" marL="0" marR="0" rtl="0" algn="r">
              <a:spcBef>
                <a:spcPts val="0"/>
              </a:spcBef>
              <a:buNone/>
              <a:defRPr b="1" i="0" sz="700" u="none" cap="none" strike="noStrike">
                <a:solidFill>
                  <a:schemeClr val="dk1"/>
                </a:solidFill>
                <a:latin typeface="Arial"/>
                <a:ea typeface="Arial"/>
                <a:cs typeface="Arial"/>
                <a:sym typeface="Arial"/>
              </a:defRPr>
            </a:lvl6pPr>
            <a:lvl7pPr indent="0" lvl="6" marL="0" marR="0" rtl="0" algn="r">
              <a:spcBef>
                <a:spcPts val="0"/>
              </a:spcBef>
              <a:buNone/>
              <a:defRPr b="1" i="0" sz="700" u="none" cap="none" strike="noStrike">
                <a:solidFill>
                  <a:schemeClr val="dk1"/>
                </a:solidFill>
                <a:latin typeface="Arial"/>
                <a:ea typeface="Arial"/>
                <a:cs typeface="Arial"/>
                <a:sym typeface="Arial"/>
              </a:defRPr>
            </a:lvl7pPr>
            <a:lvl8pPr indent="0" lvl="7" marL="0" marR="0" rtl="0" algn="r">
              <a:spcBef>
                <a:spcPts val="0"/>
              </a:spcBef>
              <a:buNone/>
              <a:defRPr b="1" i="0" sz="700" u="none" cap="none" strike="noStrike">
                <a:solidFill>
                  <a:schemeClr val="dk1"/>
                </a:solidFill>
                <a:latin typeface="Arial"/>
                <a:ea typeface="Arial"/>
                <a:cs typeface="Arial"/>
                <a:sym typeface="Arial"/>
              </a:defRPr>
            </a:lvl8pPr>
            <a:lvl9pPr indent="0" lvl="8" marL="0" marR="0" rtl="0" algn="r">
              <a:spcBef>
                <a:spcPts val="0"/>
              </a:spcBef>
              <a:buNone/>
              <a:defRPr b="1" i="0" sz="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31" name="Google Shape;31;p3"/>
          <p:cNvCxnSpPr/>
          <p:nvPr/>
        </p:nvCxnSpPr>
        <p:spPr>
          <a:xfrm>
            <a:off x="457200" y="457200"/>
            <a:ext cx="8229600" cy="0"/>
          </a:xfrm>
          <a:prstGeom prst="straightConnector1">
            <a:avLst/>
          </a:prstGeom>
          <a:noFill/>
          <a:ln cap="flat" cmpd="sng" w="47625">
            <a:solidFill>
              <a:schemeClr val="dk1"/>
            </a:solidFill>
            <a:prstDash val="solid"/>
            <a:round/>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type="obj">
  <p:cSld name="OBJECT">
    <p:spTree>
      <p:nvGrpSpPr>
        <p:cNvPr id="141" name="Shape 141"/>
        <p:cNvGrpSpPr/>
        <p:nvPr/>
      </p:nvGrpSpPr>
      <p:grpSpPr>
        <a:xfrm>
          <a:off x="0" y="0"/>
          <a:ext cx="0" cy="0"/>
          <a:chOff x="0" y="0"/>
          <a:chExt cx="0" cy="0"/>
        </a:xfrm>
      </p:grpSpPr>
      <p:sp>
        <p:nvSpPr>
          <p:cNvPr id="142" name="Google Shape;142;p22"/>
          <p:cNvSpPr txBox="1"/>
          <p:nvPr>
            <p:ph type="title"/>
          </p:nvPr>
        </p:nvSpPr>
        <p:spPr>
          <a:xfrm>
            <a:off x="457200" y="594360"/>
            <a:ext cx="7086600" cy="6858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43" name="Google Shape;143;p22"/>
          <p:cNvSpPr txBox="1"/>
          <p:nvPr>
            <p:ph idx="1" type="body"/>
          </p:nvPr>
        </p:nvSpPr>
        <p:spPr>
          <a:xfrm>
            <a:off x="457200" y="1459580"/>
            <a:ext cx="7086600" cy="30174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900"/>
              </a:spcBef>
              <a:spcAft>
                <a:spcPts val="0"/>
              </a:spcAft>
              <a:buClr>
                <a:schemeClr val="dk1"/>
              </a:buClr>
              <a:buSzPts val="1600"/>
              <a:buFont typeface="Arial"/>
              <a:buAutoNum type="arabicPeriod"/>
              <a:defRPr b="1" i="0" sz="16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304800" lvl="2" marL="1371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44" name="Google Shape;144;p22"/>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7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5" name="Google Shape;145;p22"/>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i="0" sz="700" u="none" cap="none" strike="noStrike">
                <a:solidFill>
                  <a:schemeClr val="dk1"/>
                </a:solidFill>
                <a:latin typeface="Arial"/>
                <a:ea typeface="Arial"/>
                <a:cs typeface="Arial"/>
                <a:sym typeface="Arial"/>
              </a:defRPr>
            </a:lvl1pPr>
            <a:lvl2pPr indent="0" lvl="1" marL="0" marR="0" rtl="0" algn="r">
              <a:spcBef>
                <a:spcPts val="0"/>
              </a:spcBef>
              <a:buNone/>
              <a:defRPr b="1" i="0" sz="700" u="none" cap="none" strike="noStrike">
                <a:solidFill>
                  <a:schemeClr val="dk1"/>
                </a:solidFill>
                <a:latin typeface="Arial"/>
                <a:ea typeface="Arial"/>
                <a:cs typeface="Arial"/>
                <a:sym typeface="Arial"/>
              </a:defRPr>
            </a:lvl2pPr>
            <a:lvl3pPr indent="0" lvl="2" marL="0" marR="0" rtl="0" algn="r">
              <a:spcBef>
                <a:spcPts val="0"/>
              </a:spcBef>
              <a:buNone/>
              <a:defRPr b="1" i="0" sz="700" u="none" cap="none" strike="noStrike">
                <a:solidFill>
                  <a:schemeClr val="dk1"/>
                </a:solidFill>
                <a:latin typeface="Arial"/>
                <a:ea typeface="Arial"/>
                <a:cs typeface="Arial"/>
                <a:sym typeface="Arial"/>
              </a:defRPr>
            </a:lvl3pPr>
            <a:lvl4pPr indent="0" lvl="3" marL="0" marR="0" rtl="0" algn="r">
              <a:spcBef>
                <a:spcPts val="0"/>
              </a:spcBef>
              <a:buNone/>
              <a:defRPr b="1" i="0" sz="700" u="none" cap="none" strike="noStrike">
                <a:solidFill>
                  <a:schemeClr val="dk1"/>
                </a:solidFill>
                <a:latin typeface="Arial"/>
                <a:ea typeface="Arial"/>
                <a:cs typeface="Arial"/>
                <a:sym typeface="Arial"/>
              </a:defRPr>
            </a:lvl4pPr>
            <a:lvl5pPr indent="0" lvl="4" marL="0" marR="0" rtl="0" algn="r">
              <a:spcBef>
                <a:spcPts val="0"/>
              </a:spcBef>
              <a:buNone/>
              <a:defRPr b="1" i="0" sz="700" u="none" cap="none" strike="noStrike">
                <a:solidFill>
                  <a:schemeClr val="dk1"/>
                </a:solidFill>
                <a:latin typeface="Arial"/>
                <a:ea typeface="Arial"/>
                <a:cs typeface="Arial"/>
                <a:sym typeface="Arial"/>
              </a:defRPr>
            </a:lvl5pPr>
            <a:lvl6pPr indent="0" lvl="5" marL="0" marR="0" rtl="0" algn="r">
              <a:spcBef>
                <a:spcPts val="0"/>
              </a:spcBef>
              <a:buNone/>
              <a:defRPr b="1" i="0" sz="700" u="none" cap="none" strike="noStrike">
                <a:solidFill>
                  <a:schemeClr val="dk1"/>
                </a:solidFill>
                <a:latin typeface="Arial"/>
                <a:ea typeface="Arial"/>
                <a:cs typeface="Arial"/>
                <a:sym typeface="Arial"/>
              </a:defRPr>
            </a:lvl6pPr>
            <a:lvl7pPr indent="0" lvl="6" marL="0" marR="0" rtl="0" algn="r">
              <a:spcBef>
                <a:spcPts val="0"/>
              </a:spcBef>
              <a:buNone/>
              <a:defRPr b="1" i="0" sz="700" u="none" cap="none" strike="noStrike">
                <a:solidFill>
                  <a:schemeClr val="dk1"/>
                </a:solidFill>
                <a:latin typeface="Arial"/>
                <a:ea typeface="Arial"/>
                <a:cs typeface="Arial"/>
                <a:sym typeface="Arial"/>
              </a:defRPr>
            </a:lvl7pPr>
            <a:lvl8pPr indent="0" lvl="7" marL="0" marR="0" rtl="0" algn="r">
              <a:spcBef>
                <a:spcPts val="0"/>
              </a:spcBef>
              <a:buNone/>
              <a:defRPr b="1" i="0" sz="700" u="none" cap="none" strike="noStrike">
                <a:solidFill>
                  <a:schemeClr val="dk1"/>
                </a:solidFill>
                <a:latin typeface="Arial"/>
                <a:ea typeface="Arial"/>
                <a:cs typeface="Arial"/>
                <a:sym typeface="Arial"/>
              </a:defRPr>
            </a:lvl8pPr>
            <a:lvl9pPr indent="0" lvl="8" marL="0" marR="0" rtl="0" algn="r">
              <a:spcBef>
                <a:spcPts val="0"/>
              </a:spcBef>
              <a:buNone/>
              <a:defRPr b="1" i="0" sz="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46" name="Google Shape;146;p22"/>
          <p:cNvCxnSpPr/>
          <p:nvPr/>
        </p:nvCxnSpPr>
        <p:spPr>
          <a:xfrm>
            <a:off x="457200" y="457200"/>
            <a:ext cx="8229600" cy="0"/>
          </a:xfrm>
          <a:prstGeom prst="straightConnector1">
            <a:avLst/>
          </a:prstGeom>
          <a:noFill/>
          <a:ln cap="flat" cmpd="sng" w="47625">
            <a:solidFill>
              <a:schemeClr val="dk1"/>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Statement and Chart">
  <p:cSld name="One Statement and Chart">
    <p:spTree>
      <p:nvGrpSpPr>
        <p:cNvPr id="147" name="Shape 147"/>
        <p:cNvGrpSpPr/>
        <p:nvPr/>
      </p:nvGrpSpPr>
      <p:grpSpPr>
        <a:xfrm>
          <a:off x="0" y="0"/>
          <a:ext cx="0" cy="0"/>
          <a:chOff x="0" y="0"/>
          <a:chExt cx="0" cy="0"/>
        </a:xfrm>
      </p:grpSpPr>
      <p:sp>
        <p:nvSpPr>
          <p:cNvPr id="148" name="Google Shape;148;p23"/>
          <p:cNvSpPr txBox="1"/>
          <p:nvPr>
            <p:ph idx="1" type="body"/>
          </p:nvPr>
        </p:nvSpPr>
        <p:spPr>
          <a:xfrm>
            <a:off x="457198" y="594360"/>
            <a:ext cx="3749100" cy="3885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9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304800" lvl="2" marL="1371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49" name="Google Shape;149;p23"/>
          <p:cNvSpPr/>
          <p:nvPr>
            <p:ph idx="2" type="chart"/>
          </p:nvPr>
        </p:nvSpPr>
        <p:spPr>
          <a:xfrm>
            <a:off x="4572000" y="594360"/>
            <a:ext cx="4114800" cy="38850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7" lvl="2" marL="230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50" name="Google Shape;150;p23"/>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7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1" name="Google Shape;151;p23"/>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i="0" sz="700" u="none" cap="none" strike="noStrike">
                <a:solidFill>
                  <a:schemeClr val="dk1"/>
                </a:solidFill>
                <a:latin typeface="Arial"/>
                <a:ea typeface="Arial"/>
                <a:cs typeface="Arial"/>
                <a:sym typeface="Arial"/>
              </a:defRPr>
            </a:lvl1pPr>
            <a:lvl2pPr indent="0" lvl="1" marL="0" marR="0" rtl="0" algn="r">
              <a:spcBef>
                <a:spcPts val="0"/>
              </a:spcBef>
              <a:buNone/>
              <a:defRPr b="1" i="0" sz="700" u="none" cap="none" strike="noStrike">
                <a:solidFill>
                  <a:schemeClr val="dk1"/>
                </a:solidFill>
                <a:latin typeface="Arial"/>
                <a:ea typeface="Arial"/>
                <a:cs typeface="Arial"/>
                <a:sym typeface="Arial"/>
              </a:defRPr>
            </a:lvl2pPr>
            <a:lvl3pPr indent="0" lvl="2" marL="0" marR="0" rtl="0" algn="r">
              <a:spcBef>
                <a:spcPts val="0"/>
              </a:spcBef>
              <a:buNone/>
              <a:defRPr b="1" i="0" sz="700" u="none" cap="none" strike="noStrike">
                <a:solidFill>
                  <a:schemeClr val="dk1"/>
                </a:solidFill>
                <a:latin typeface="Arial"/>
                <a:ea typeface="Arial"/>
                <a:cs typeface="Arial"/>
                <a:sym typeface="Arial"/>
              </a:defRPr>
            </a:lvl3pPr>
            <a:lvl4pPr indent="0" lvl="3" marL="0" marR="0" rtl="0" algn="r">
              <a:spcBef>
                <a:spcPts val="0"/>
              </a:spcBef>
              <a:buNone/>
              <a:defRPr b="1" i="0" sz="700" u="none" cap="none" strike="noStrike">
                <a:solidFill>
                  <a:schemeClr val="dk1"/>
                </a:solidFill>
                <a:latin typeface="Arial"/>
                <a:ea typeface="Arial"/>
                <a:cs typeface="Arial"/>
                <a:sym typeface="Arial"/>
              </a:defRPr>
            </a:lvl4pPr>
            <a:lvl5pPr indent="0" lvl="4" marL="0" marR="0" rtl="0" algn="r">
              <a:spcBef>
                <a:spcPts val="0"/>
              </a:spcBef>
              <a:buNone/>
              <a:defRPr b="1" i="0" sz="700" u="none" cap="none" strike="noStrike">
                <a:solidFill>
                  <a:schemeClr val="dk1"/>
                </a:solidFill>
                <a:latin typeface="Arial"/>
                <a:ea typeface="Arial"/>
                <a:cs typeface="Arial"/>
                <a:sym typeface="Arial"/>
              </a:defRPr>
            </a:lvl5pPr>
            <a:lvl6pPr indent="0" lvl="5" marL="0" marR="0" rtl="0" algn="r">
              <a:spcBef>
                <a:spcPts val="0"/>
              </a:spcBef>
              <a:buNone/>
              <a:defRPr b="1" i="0" sz="700" u="none" cap="none" strike="noStrike">
                <a:solidFill>
                  <a:schemeClr val="dk1"/>
                </a:solidFill>
                <a:latin typeface="Arial"/>
                <a:ea typeface="Arial"/>
                <a:cs typeface="Arial"/>
                <a:sym typeface="Arial"/>
              </a:defRPr>
            </a:lvl6pPr>
            <a:lvl7pPr indent="0" lvl="6" marL="0" marR="0" rtl="0" algn="r">
              <a:spcBef>
                <a:spcPts val="0"/>
              </a:spcBef>
              <a:buNone/>
              <a:defRPr b="1" i="0" sz="700" u="none" cap="none" strike="noStrike">
                <a:solidFill>
                  <a:schemeClr val="dk1"/>
                </a:solidFill>
                <a:latin typeface="Arial"/>
                <a:ea typeface="Arial"/>
                <a:cs typeface="Arial"/>
                <a:sym typeface="Arial"/>
              </a:defRPr>
            </a:lvl7pPr>
            <a:lvl8pPr indent="0" lvl="7" marL="0" marR="0" rtl="0" algn="r">
              <a:spcBef>
                <a:spcPts val="0"/>
              </a:spcBef>
              <a:buNone/>
              <a:defRPr b="1" i="0" sz="700" u="none" cap="none" strike="noStrike">
                <a:solidFill>
                  <a:schemeClr val="dk1"/>
                </a:solidFill>
                <a:latin typeface="Arial"/>
                <a:ea typeface="Arial"/>
                <a:cs typeface="Arial"/>
                <a:sym typeface="Arial"/>
              </a:defRPr>
            </a:lvl8pPr>
            <a:lvl9pPr indent="0" lvl="8" marL="0" marR="0" rtl="0" algn="r">
              <a:spcBef>
                <a:spcPts val="0"/>
              </a:spcBef>
              <a:buNone/>
              <a:defRPr b="1" i="0" sz="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Statement and Picture" showMasterSp="0">
  <p:cSld name="One Statement and Picture">
    <p:spTree>
      <p:nvGrpSpPr>
        <p:cNvPr id="152" name="Shape 152"/>
        <p:cNvGrpSpPr/>
        <p:nvPr/>
      </p:nvGrpSpPr>
      <p:grpSpPr>
        <a:xfrm>
          <a:off x="0" y="0"/>
          <a:ext cx="0" cy="0"/>
          <a:chOff x="0" y="0"/>
          <a:chExt cx="0" cy="0"/>
        </a:xfrm>
      </p:grpSpPr>
      <p:sp>
        <p:nvSpPr>
          <p:cNvPr id="153" name="Google Shape;153;p24"/>
          <p:cNvSpPr/>
          <p:nvPr>
            <p:ph idx="2" type="pic"/>
          </p:nvPr>
        </p:nvSpPr>
        <p:spPr>
          <a:xfrm>
            <a:off x="4572000" y="0"/>
            <a:ext cx="4572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6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7" lvl="2" marL="230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54" name="Google Shape;154;p24"/>
          <p:cNvSpPr txBox="1"/>
          <p:nvPr>
            <p:ph idx="1" type="body"/>
          </p:nvPr>
        </p:nvSpPr>
        <p:spPr>
          <a:xfrm>
            <a:off x="457199" y="594360"/>
            <a:ext cx="3749100" cy="3885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9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304800" lvl="2" marL="1371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55" name="Google Shape;155;p24"/>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7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6" name="Google Shape;156;p24"/>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i="0" sz="700" u="none" cap="none" strike="noStrike">
                <a:solidFill>
                  <a:schemeClr val="dk1"/>
                </a:solidFill>
                <a:latin typeface="Arial"/>
                <a:ea typeface="Arial"/>
                <a:cs typeface="Arial"/>
                <a:sym typeface="Arial"/>
              </a:defRPr>
            </a:lvl1pPr>
            <a:lvl2pPr indent="0" lvl="1" marL="0" marR="0" rtl="0" algn="r">
              <a:spcBef>
                <a:spcPts val="0"/>
              </a:spcBef>
              <a:buNone/>
              <a:defRPr b="1" i="0" sz="700" u="none" cap="none" strike="noStrike">
                <a:solidFill>
                  <a:schemeClr val="dk1"/>
                </a:solidFill>
                <a:latin typeface="Arial"/>
                <a:ea typeface="Arial"/>
                <a:cs typeface="Arial"/>
                <a:sym typeface="Arial"/>
              </a:defRPr>
            </a:lvl2pPr>
            <a:lvl3pPr indent="0" lvl="2" marL="0" marR="0" rtl="0" algn="r">
              <a:spcBef>
                <a:spcPts val="0"/>
              </a:spcBef>
              <a:buNone/>
              <a:defRPr b="1" i="0" sz="700" u="none" cap="none" strike="noStrike">
                <a:solidFill>
                  <a:schemeClr val="dk1"/>
                </a:solidFill>
                <a:latin typeface="Arial"/>
                <a:ea typeface="Arial"/>
                <a:cs typeface="Arial"/>
                <a:sym typeface="Arial"/>
              </a:defRPr>
            </a:lvl3pPr>
            <a:lvl4pPr indent="0" lvl="3" marL="0" marR="0" rtl="0" algn="r">
              <a:spcBef>
                <a:spcPts val="0"/>
              </a:spcBef>
              <a:buNone/>
              <a:defRPr b="1" i="0" sz="700" u="none" cap="none" strike="noStrike">
                <a:solidFill>
                  <a:schemeClr val="dk1"/>
                </a:solidFill>
                <a:latin typeface="Arial"/>
                <a:ea typeface="Arial"/>
                <a:cs typeface="Arial"/>
                <a:sym typeface="Arial"/>
              </a:defRPr>
            </a:lvl4pPr>
            <a:lvl5pPr indent="0" lvl="4" marL="0" marR="0" rtl="0" algn="r">
              <a:spcBef>
                <a:spcPts val="0"/>
              </a:spcBef>
              <a:buNone/>
              <a:defRPr b="1" i="0" sz="700" u="none" cap="none" strike="noStrike">
                <a:solidFill>
                  <a:schemeClr val="dk1"/>
                </a:solidFill>
                <a:latin typeface="Arial"/>
                <a:ea typeface="Arial"/>
                <a:cs typeface="Arial"/>
                <a:sym typeface="Arial"/>
              </a:defRPr>
            </a:lvl5pPr>
            <a:lvl6pPr indent="0" lvl="5" marL="0" marR="0" rtl="0" algn="r">
              <a:spcBef>
                <a:spcPts val="0"/>
              </a:spcBef>
              <a:buNone/>
              <a:defRPr b="1" i="0" sz="700" u="none" cap="none" strike="noStrike">
                <a:solidFill>
                  <a:schemeClr val="dk1"/>
                </a:solidFill>
                <a:latin typeface="Arial"/>
                <a:ea typeface="Arial"/>
                <a:cs typeface="Arial"/>
                <a:sym typeface="Arial"/>
              </a:defRPr>
            </a:lvl6pPr>
            <a:lvl7pPr indent="0" lvl="6" marL="0" marR="0" rtl="0" algn="r">
              <a:spcBef>
                <a:spcPts val="0"/>
              </a:spcBef>
              <a:buNone/>
              <a:defRPr b="1" i="0" sz="700" u="none" cap="none" strike="noStrike">
                <a:solidFill>
                  <a:schemeClr val="dk1"/>
                </a:solidFill>
                <a:latin typeface="Arial"/>
                <a:ea typeface="Arial"/>
                <a:cs typeface="Arial"/>
                <a:sym typeface="Arial"/>
              </a:defRPr>
            </a:lvl7pPr>
            <a:lvl8pPr indent="0" lvl="7" marL="0" marR="0" rtl="0" algn="r">
              <a:spcBef>
                <a:spcPts val="0"/>
              </a:spcBef>
              <a:buNone/>
              <a:defRPr b="1" i="0" sz="700" u="none" cap="none" strike="noStrike">
                <a:solidFill>
                  <a:schemeClr val="dk1"/>
                </a:solidFill>
                <a:latin typeface="Arial"/>
                <a:ea typeface="Arial"/>
                <a:cs typeface="Arial"/>
                <a:sym typeface="Arial"/>
              </a:defRPr>
            </a:lvl8pPr>
            <a:lvl9pPr indent="0" lvl="8" marL="0" marR="0" rtl="0" algn="r">
              <a:spcBef>
                <a:spcPts val="0"/>
              </a:spcBef>
              <a:buNone/>
              <a:defRPr b="1" i="0" sz="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57" name="Google Shape;157;p24"/>
          <p:cNvPicPr preferRelativeResize="0"/>
          <p:nvPr/>
        </p:nvPicPr>
        <p:blipFill rotWithShape="1">
          <a:blip r:embed="rId2">
            <a:alphaModFix/>
          </a:blip>
          <a:srcRect b="0" l="0" r="0" t="0"/>
          <a:stretch/>
        </p:blipFill>
        <p:spPr>
          <a:xfrm>
            <a:off x="353824" y="4618101"/>
            <a:ext cx="1069800" cy="3978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8" name="Shape 158"/>
        <p:cNvGrpSpPr/>
        <p:nvPr/>
      </p:nvGrpSpPr>
      <p:grpSpPr>
        <a:xfrm>
          <a:off x="0" y="0"/>
          <a:ext cx="0" cy="0"/>
          <a:chOff x="0" y="0"/>
          <a:chExt cx="0" cy="0"/>
        </a:xfrm>
      </p:grpSpPr>
      <p:sp>
        <p:nvSpPr>
          <p:cNvPr id="159" name="Google Shape;159;p25"/>
          <p:cNvSpPr txBox="1"/>
          <p:nvPr>
            <p:ph idx="1" type="body"/>
          </p:nvPr>
        </p:nvSpPr>
        <p:spPr>
          <a:xfrm>
            <a:off x="457200" y="1459580"/>
            <a:ext cx="7086600" cy="3017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900"/>
              </a:spcBef>
              <a:spcAft>
                <a:spcPts val="0"/>
              </a:spcAft>
              <a:buClr>
                <a:schemeClr val="dk1"/>
              </a:buClr>
              <a:buSzPts val="1400"/>
              <a:buFont typeface="Arial"/>
              <a:buNone/>
              <a:defRPr b="1" i="0" sz="12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304800" lvl="2" marL="1371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60" name="Google Shape;160;p25"/>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7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1" name="Google Shape;161;p25"/>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i="0" sz="700" u="none" cap="none" strike="noStrike">
                <a:solidFill>
                  <a:schemeClr val="dk1"/>
                </a:solidFill>
                <a:latin typeface="Arial"/>
                <a:ea typeface="Arial"/>
                <a:cs typeface="Arial"/>
                <a:sym typeface="Arial"/>
              </a:defRPr>
            </a:lvl1pPr>
            <a:lvl2pPr indent="0" lvl="1" marL="0" marR="0" rtl="0" algn="r">
              <a:spcBef>
                <a:spcPts val="0"/>
              </a:spcBef>
              <a:buNone/>
              <a:defRPr b="1" i="0" sz="700" u="none" cap="none" strike="noStrike">
                <a:solidFill>
                  <a:schemeClr val="dk1"/>
                </a:solidFill>
                <a:latin typeface="Arial"/>
                <a:ea typeface="Arial"/>
                <a:cs typeface="Arial"/>
                <a:sym typeface="Arial"/>
              </a:defRPr>
            </a:lvl2pPr>
            <a:lvl3pPr indent="0" lvl="2" marL="0" marR="0" rtl="0" algn="r">
              <a:spcBef>
                <a:spcPts val="0"/>
              </a:spcBef>
              <a:buNone/>
              <a:defRPr b="1" i="0" sz="700" u="none" cap="none" strike="noStrike">
                <a:solidFill>
                  <a:schemeClr val="dk1"/>
                </a:solidFill>
                <a:latin typeface="Arial"/>
                <a:ea typeface="Arial"/>
                <a:cs typeface="Arial"/>
                <a:sym typeface="Arial"/>
              </a:defRPr>
            </a:lvl3pPr>
            <a:lvl4pPr indent="0" lvl="3" marL="0" marR="0" rtl="0" algn="r">
              <a:spcBef>
                <a:spcPts val="0"/>
              </a:spcBef>
              <a:buNone/>
              <a:defRPr b="1" i="0" sz="700" u="none" cap="none" strike="noStrike">
                <a:solidFill>
                  <a:schemeClr val="dk1"/>
                </a:solidFill>
                <a:latin typeface="Arial"/>
                <a:ea typeface="Arial"/>
                <a:cs typeface="Arial"/>
                <a:sym typeface="Arial"/>
              </a:defRPr>
            </a:lvl4pPr>
            <a:lvl5pPr indent="0" lvl="4" marL="0" marR="0" rtl="0" algn="r">
              <a:spcBef>
                <a:spcPts val="0"/>
              </a:spcBef>
              <a:buNone/>
              <a:defRPr b="1" i="0" sz="700" u="none" cap="none" strike="noStrike">
                <a:solidFill>
                  <a:schemeClr val="dk1"/>
                </a:solidFill>
                <a:latin typeface="Arial"/>
                <a:ea typeface="Arial"/>
                <a:cs typeface="Arial"/>
                <a:sym typeface="Arial"/>
              </a:defRPr>
            </a:lvl5pPr>
            <a:lvl6pPr indent="0" lvl="5" marL="0" marR="0" rtl="0" algn="r">
              <a:spcBef>
                <a:spcPts val="0"/>
              </a:spcBef>
              <a:buNone/>
              <a:defRPr b="1" i="0" sz="700" u="none" cap="none" strike="noStrike">
                <a:solidFill>
                  <a:schemeClr val="dk1"/>
                </a:solidFill>
                <a:latin typeface="Arial"/>
                <a:ea typeface="Arial"/>
                <a:cs typeface="Arial"/>
                <a:sym typeface="Arial"/>
              </a:defRPr>
            </a:lvl6pPr>
            <a:lvl7pPr indent="0" lvl="6" marL="0" marR="0" rtl="0" algn="r">
              <a:spcBef>
                <a:spcPts val="0"/>
              </a:spcBef>
              <a:buNone/>
              <a:defRPr b="1" i="0" sz="700" u="none" cap="none" strike="noStrike">
                <a:solidFill>
                  <a:schemeClr val="dk1"/>
                </a:solidFill>
                <a:latin typeface="Arial"/>
                <a:ea typeface="Arial"/>
                <a:cs typeface="Arial"/>
                <a:sym typeface="Arial"/>
              </a:defRPr>
            </a:lvl7pPr>
            <a:lvl8pPr indent="0" lvl="7" marL="0" marR="0" rtl="0" algn="r">
              <a:spcBef>
                <a:spcPts val="0"/>
              </a:spcBef>
              <a:buNone/>
              <a:defRPr b="1" i="0" sz="700" u="none" cap="none" strike="noStrike">
                <a:solidFill>
                  <a:schemeClr val="dk1"/>
                </a:solidFill>
                <a:latin typeface="Arial"/>
                <a:ea typeface="Arial"/>
                <a:cs typeface="Arial"/>
                <a:sym typeface="Arial"/>
              </a:defRPr>
            </a:lvl8pPr>
            <a:lvl9pPr indent="0" lvl="8" marL="0" marR="0" rtl="0" algn="r">
              <a:spcBef>
                <a:spcPts val="0"/>
              </a:spcBef>
              <a:buNone/>
              <a:defRPr b="1" i="0" sz="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62" name="Google Shape;162;p25"/>
          <p:cNvCxnSpPr/>
          <p:nvPr/>
        </p:nvCxnSpPr>
        <p:spPr>
          <a:xfrm>
            <a:off x="457200" y="457200"/>
            <a:ext cx="8229600" cy="0"/>
          </a:xfrm>
          <a:prstGeom prst="straightConnector1">
            <a:avLst/>
          </a:prstGeom>
          <a:noFill/>
          <a:ln cap="flat" cmpd="sng" w="47625">
            <a:solidFill>
              <a:schemeClr val="dk1"/>
            </a:solidFill>
            <a:prstDash val="solid"/>
            <a:round/>
            <a:headEnd len="sm" w="sm" type="none"/>
            <a:tailEnd len="sm" w="sm" type="none"/>
          </a:ln>
        </p:spPr>
      </p:cxnSp>
      <p:sp>
        <p:nvSpPr>
          <p:cNvPr id="163" name="Google Shape;163;p25"/>
          <p:cNvSpPr txBox="1"/>
          <p:nvPr>
            <p:ph type="title"/>
          </p:nvPr>
        </p:nvSpPr>
        <p:spPr>
          <a:xfrm>
            <a:off x="457200" y="594360"/>
            <a:ext cx="7086600" cy="6858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4" name="Shape 164"/>
        <p:cNvGrpSpPr/>
        <p:nvPr/>
      </p:nvGrpSpPr>
      <p:grpSpPr>
        <a:xfrm>
          <a:off x="0" y="0"/>
          <a:ext cx="0" cy="0"/>
          <a:chOff x="0" y="0"/>
          <a:chExt cx="0" cy="0"/>
        </a:xfrm>
      </p:grpSpPr>
      <p:sp>
        <p:nvSpPr>
          <p:cNvPr id="165" name="Google Shape;165;p26"/>
          <p:cNvSpPr txBox="1"/>
          <p:nvPr>
            <p:ph idx="11" type="ftr"/>
          </p:nvPr>
        </p:nvSpPr>
        <p:spPr>
          <a:xfrm>
            <a:off x="2565400" y="4782938"/>
            <a:ext cx="4876800" cy="273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7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6" name="Google Shape;166;p26"/>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i="0" sz="700" u="none" cap="none" strike="noStrike">
                <a:solidFill>
                  <a:schemeClr val="dk1"/>
                </a:solidFill>
                <a:latin typeface="Arial"/>
                <a:ea typeface="Arial"/>
                <a:cs typeface="Arial"/>
                <a:sym typeface="Arial"/>
              </a:defRPr>
            </a:lvl1pPr>
            <a:lvl2pPr indent="0" lvl="1" marL="0" marR="0" rtl="0" algn="r">
              <a:spcBef>
                <a:spcPts val="0"/>
              </a:spcBef>
              <a:buNone/>
              <a:defRPr b="1" i="0" sz="700" u="none" cap="none" strike="noStrike">
                <a:solidFill>
                  <a:schemeClr val="dk1"/>
                </a:solidFill>
                <a:latin typeface="Arial"/>
                <a:ea typeface="Arial"/>
                <a:cs typeface="Arial"/>
                <a:sym typeface="Arial"/>
              </a:defRPr>
            </a:lvl2pPr>
            <a:lvl3pPr indent="0" lvl="2" marL="0" marR="0" rtl="0" algn="r">
              <a:spcBef>
                <a:spcPts val="0"/>
              </a:spcBef>
              <a:buNone/>
              <a:defRPr b="1" i="0" sz="700" u="none" cap="none" strike="noStrike">
                <a:solidFill>
                  <a:schemeClr val="dk1"/>
                </a:solidFill>
                <a:latin typeface="Arial"/>
                <a:ea typeface="Arial"/>
                <a:cs typeface="Arial"/>
                <a:sym typeface="Arial"/>
              </a:defRPr>
            </a:lvl3pPr>
            <a:lvl4pPr indent="0" lvl="3" marL="0" marR="0" rtl="0" algn="r">
              <a:spcBef>
                <a:spcPts val="0"/>
              </a:spcBef>
              <a:buNone/>
              <a:defRPr b="1" i="0" sz="700" u="none" cap="none" strike="noStrike">
                <a:solidFill>
                  <a:schemeClr val="dk1"/>
                </a:solidFill>
                <a:latin typeface="Arial"/>
                <a:ea typeface="Arial"/>
                <a:cs typeface="Arial"/>
                <a:sym typeface="Arial"/>
              </a:defRPr>
            </a:lvl4pPr>
            <a:lvl5pPr indent="0" lvl="4" marL="0" marR="0" rtl="0" algn="r">
              <a:spcBef>
                <a:spcPts val="0"/>
              </a:spcBef>
              <a:buNone/>
              <a:defRPr b="1" i="0" sz="700" u="none" cap="none" strike="noStrike">
                <a:solidFill>
                  <a:schemeClr val="dk1"/>
                </a:solidFill>
                <a:latin typeface="Arial"/>
                <a:ea typeface="Arial"/>
                <a:cs typeface="Arial"/>
                <a:sym typeface="Arial"/>
              </a:defRPr>
            </a:lvl5pPr>
            <a:lvl6pPr indent="0" lvl="5" marL="0" marR="0" rtl="0" algn="r">
              <a:spcBef>
                <a:spcPts val="0"/>
              </a:spcBef>
              <a:buNone/>
              <a:defRPr b="1" i="0" sz="700" u="none" cap="none" strike="noStrike">
                <a:solidFill>
                  <a:schemeClr val="dk1"/>
                </a:solidFill>
                <a:latin typeface="Arial"/>
                <a:ea typeface="Arial"/>
                <a:cs typeface="Arial"/>
                <a:sym typeface="Arial"/>
              </a:defRPr>
            </a:lvl6pPr>
            <a:lvl7pPr indent="0" lvl="6" marL="0" marR="0" rtl="0" algn="r">
              <a:spcBef>
                <a:spcPts val="0"/>
              </a:spcBef>
              <a:buNone/>
              <a:defRPr b="1" i="0" sz="700" u="none" cap="none" strike="noStrike">
                <a:solidFill>
                  <a:schemeClr val="dk1"/>
                </a:solidFill>
                <a:latin typeface="Arial"/>
                <a:ea typeface="Arial"/>
                <a:cs typeface="Arial"/>
                <a:sym typeface="Arial"/>
              </a:defRPr>
            </a:lvl7pPr>
            <a:lvl8pPr indent="0" lvl="7" marL="0" marR="0" rtl="0" algn="r">
              <a:spcBef>
                <a:spcPts val="0"/>
              </a:spcBef>
              <a:buNone/>
              <a:defRPr b="1" i="0" sz="700" u="none" cap="none" strike="noStrike">
                <a:solidFill>
                  <a:schemeClr val="dk1"/>
                </a:solidFill>
                <a:latin typeface="Arial"/>
                <a:ea typeface="Arial"/>
                <a:cs typeface="Arial"/>
                <a:sym typeface="Arial"/>
              </a:defRPr>
            </a:lvl8pPr>
            <a:lvl9pPr indent="0" lvl="8" marL="0" marR="0" rtl="0" algn="r">
              <a:spcBef>
                <a:spcPts val="0"/>
              </a:spcBef>
              <a:buNone/>
              <a:defRPr b="1" i="0" sz="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Picture" showMasterSp="0">
  <p:cSld name="Full-Screen Picture">
    <p:spTree>
      <p:nvGrpSpPr>
        <p:cNvPr id="167" name="Shape 167"/>
        <p:cNvGrpSpPr/>
        <p:nvPr/>
      </p:nvGrpSpPr>
      <p:grpSpPr>
        <a:xfrm>
          <a:off x="0" y="0"/>
          <a:ext cx="0" cy="0"/>
          <a:chOff x="0" y="0"/>
          <a:chExt cx="0" cy="0"/>
        </a:xfrm>
      </p:grpSpPr>
      <p:sp>
        <p:nvSpPr>
          <p:cNvPr id="168" name="Google Shape;168;p27"/>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7" lvl="2" marL="230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69" name="Google Shape;169;p27"/>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7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0" name="Google Shape;170;p27"/>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sz="700">
                <a:solidFill>
                  <a:schemeClr val="dk1"/>
                </a:solidFill>
                <a:latin typeface="Arial"/>
                <a:ea typeface="Arial"/>
                <a:cs typeface="Arial"/>
                <a:sym typeface="Arial"/>
              </a:defRPr>
            </a:lvl1pPr>
            <a:lvl2pPr indent="0" lvl="1" marL="0" marR="0" rtl="0" algn="r">
              <a:spcBef>
                <a:spcPts val="0"/>
              </a:spcBef>
              <a:buNone/>
              <a:defRPr b="1" sz="700">
                <a:solidFill>
                  <a:schemeClr val="dk1"/>
                </a:solidFill>
                <a:latin typeface="Arial"/>
                <a:ea typeface="Arial"/>
                <a:cs typeface="Arial"/>
                <a:sym typeface="Arial"/>
              </a:defRPr>
            </a:lvl2pPr>
            <a:lvl3pPr indent="0" lvl="2" marL="0" marR="0" rtl="0" algn="r">
              <a:spcBef>
                <a:spcPts val="0"/>
              </a:spcBef>
              <a:buNone/>
              <a:defRPr b="1" sz="700">
                <a:solidFill>
                  <a:schemeClr val="dk1"/>
                </a:solidFill>
                <a:latin typeface="Arial"/>
                <a:ea typeface="Arial"/>
                <a:cs typeface="Arial"/>
                <a:sym typeface="Arial"/>
              </a:defRPr>
            </a:lvl3pPr>
            <a:lvl4pPr indent="0" lvl="3" marL="0" marR="0" rtl="0" algn="r">
              <a:spcBef>
                <a:spcPts val="0"/>
              </a:spcBef>
              <a:buNone/>
              <a:defRPr b="1" sz="700">
                <a:solidFill>
                  <a:schemeClr val="dk1"/>
                </a:solidFill>
                <a:latin typeface="Arial"/>
                <a:ea typeface="Arial"/>
                <a:cs typeface="Arial"/>
                <a:sym typeface="Arial"/>
              </a:defRPr>
            </a:lvl4pPr>
            <a:lvl5pPr indent="0" lvl="4" marL="0" marR="0" rtl="0" algn="r">
              <a:spcBef>
                <a:spcPts val="0"/>
              </a:spcBef>
              <a:buNone/>
              <a:defRPr b="1" sz="700">
                <a:solidFill>
                  <a:schemeClr val="dk1"/>
                </a:solidFill>
                <a:latin typeface="Arial"/>
                <a:ea typeface="Arial"/>
                <a:cs typeface="Arial"/>
                <a:sym typeface="Arial"/>
              </a:defRPr>
            </a:lvl5pPr>
            <a:lvl6pPr indent="0" lvl="5" marL="0" marR="0" rtl="0" algn="r">
              <a:spcBef>
                <a:spcPts val="0"/>
              </a:spcBef>
              <a:buNone/>
              <a:defRPr b="1" sz="700">
                <a:solidFill>
                  <a:schemeClr val="dk1"/>
                </a:solidFill>
                <a:latin typeface="Arial"/>
                <a:ea typeface="Arial"/>
                <a:cs typeface="Arial"/>
                <a:sym typeface="Arial"/>
              </a:defRPr>
            </a:lvl6pPr>
            <a:lvl7pPr indent="0" lvl="6" marL="0" marR="0" rtl="0" algn="r">
              <a:spcBef>
                <a:spcPts val="0"/>
              </a:spcBef>
              <a:buNone/>
              <a:defRPr b="1" sz="700">
                <a:solidFill>
                  <a:schemeClr val="dk1"/>
                </a:solidFill>
                <a:latin typeface="Arial"/>
                <a:ea typeface="Arial"/>
                <a:cs typeface="Arial"/>
                <a:sym typeface="Arial"/>
              </a:defRPr>
            </a:lvl7pPr>
            <a:lvl8pPr indent="0" lvl="7" marL="0" marR="0" rtl="0" algn="r">
              <a:spcBef>
                <a:spcPts val="0"/>
              </a:spcBef>
              <a:buNone/>
              <a:defRPr b="1" sz="700">
                <a:solidFill>
                  <a:schemeClr val="dk1"/>
                </a:solidFill>
                <a:latin typeface="Arial"/>
                <a:ea typeface="Arial"/>
                <a:cs typeface="Arial"/>
                <a:sym typeface="Arial"/>
              </a:defRPr>
            </a:lvl8pPr>
            <a:lvl9pPr indent="0" lvl="8" marL="0" marR="0" rtl="0" algn="r">
              <a:spcBef>
                <a:spcPts val="0"/>
              </a:spcBef>
              <a:buNone/>
              <a:defRPr b="1" sz="7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1" name="Google Shape;171;p27"/>
          <p:cNvSpPr txBox="1"/>
          <p:nvPr/>
        </p:nvSpPr>
        <p:spPr>
          <a:xfrm>
            <a:off x="2816352" y="4700032"/>
            <a:ext cx="4023300" cy="228600"/>
          </a:xfrm>
          <a:prstGeom prst="rect">
            <a:avLst/>
          </a:prstGeom>
          <a:noFill/>
          <a:ln>
            <a:noFill/>
          </a:ln>
        </p:spPr>
        <p:txBody>
          <a:bodyPr anchorCtr="0" anchor="b" bIns="0" lIns="0" spcFirstLastPara="1" rIns="182875" wrap="square" tIns="0">
            <a:noAutofit/>
          </a:bodyPr>
          <a:lstStyle/>
          <a:p>
            <a:pPr indent="0" lvl="0" marL="0" marR="0" rtl="0" algn="l">
              <a:spcBef>
                <a:spcPts val="0"/>
              </a:spcBef>
              <a:spcAft>
                <a:spcPts val="0"/>
              </a:spcAft>
              <a:buNone/>
            </a:pPr>
            <a:r>
              <a:rPr lang="en-US" sz="700">
                <a:solidFill>
                  <a:schemeClr val="dk2"/>
                </a:solidFill>
                <a:latin typeface="Arial Narrow"/>
                <a:ea typeface="Arial Narrow"/>
                <a:cs typeface="Arial Narrow"/>
                <a:sym typeface="Arial Narrow"/>
              </a:rPr>
              <a:t>Confidential and proprietary materials for authorized Verizon personnel and outside agencies only.</a:t>
            </a:r>
            <a:r>
              <a:rPr lang="en-US" sz="700">
                <a:solidFill>
                  <a:schemeClr val="dk2"/>
                </a:solidFill>
                <a:latin typeface="Arial Narrow"/>
                <a:ea typeface="Arial Narrow"/>
                <a:cs typeface="Arial Narrow"/>
                <a:sym typeface="Arial Narrow"/>
              </a:rPr>
              <a:t> </a:t>
            </a:r>
            <a:r>
              <a:rPr lang="en-US" sz="700">
                <a:solidFill>
                  <a:schemeClr val="dk2"/>
                </a:solidFill>
                <a:latin typeface="Arial Narrow"/>
                <a:ea typeface="Arial Narrow"/>
                <a:cs typeface="Arial Narrow"/>
                <a:sym typeface="Arial Narrow"/>
              </a:rPr>
              <a:t>Use, disclosure or distribution of this material is not permitted to any unauthorized persons or third parties except by written agreement.</a:t>
            </a:r>
            <a:endParaRPr sz="700">
              <a:solidFill>
                <a:schemeClr val="dk2"/>
              </a:solidFill>
              <a:latin typeface="Arial Narrow"/>
              <a:ea typeface="Arial Narrow"/>
              <a:cs typeface="Arial Narrow"/>
              <a:sym typeface="Arial Narrow"/>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hank you">
  <p:cSld name="2_Thank you">
    <p:spTree>
      <p:nvGrpSpPr>
        <p:cNvPr id="172" name="Shape 172"/>
        <p:cNvGrpSpPr/>
        <p:nvPr/>
      </p:nvGrpSpPr>
      <p:grpSpPr>
        <a:xfrm>
          <a:off x="0" y="0"/>
          <a:ext cx="0" cy="0"/>
          <a:chOff x="0" y="0"/>
          <a:chExt cx="0" cy="0"/>
        </a:xfrm>
      </p:grpSpPr>
      <p:sp>
        <p:nvSpPr>
          <p:cNvPr id="173" name="Google Shape;173;p28"/>
          <p:cNvSpPr/>
          <p:nvPr/>
        </p:nvSpPr>
        <p:spPr>
          <a:xfrm>
            <a:off x="0" y="0"/>
            <a:ext cx="9144000" cy="5143500"/>
          </a:xfrm>
          <a:prstGeom prst="rect">
            <a:avLst/>
          </a:prstGeom>
          <a:solidFill>
            <a:srgbClr val="E4E5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sp>
        <p:nvSpPr>
          <p:cNvPr id="174" name="Google Shape;174;p28"/>
          <p:cNvSpPr txBox="1"/>
          <p:nvPr>
            <p:ph type="title"/>
          </p:nvPr>
        </p:nvSpPr>
        <p:spPr>
          <a:xfrm>
            <a:off x="457202" y="1596800"/>
            <a:ext cx="5440500" cy="1321200"/>
          </a:xfrm>
          <a:prstGeom prst="rect">
            <a:avLst/>
          </a:prstGeom>
          <a:noFill/>
          <a:ln>
            <a:noFill/>
          </a:ln>
        </p:spPr>
        <p:txBody>
          <a:bodyPr anchorCtr="0" anchor="ctr" bIns="91425" lIns="91425" spcFirstLastPara="1" rIns="91425" wrap="square" tIns="91425">
            <a:noAutofit/>
          </a:bodyPr>
          <a:lstStyle>
            <a:lvl1pPr indent="0" lvl="0" marL="0" marR="0" rtl="0" algn="l">
              <a:lnSpc>
                <a:spcPct val="104444"/>
              </a:lnSpc>
              <a:spcBef>
                <a:spcPts val="0"/>
              </a:spcBef>
              <a:spcAft>
                <a:spcPts val="0"/>
              </a:spcAft>
              <a:buClr>
                <a:schemeClr val="accent1"/>
              </a:buClr>
              <a:buSzPts val="1400"/>
              <a:buFont typeface="Arial"/>
              <a:buNone/>
              <a:defRPr b="1" i="0" sz="4500" u="none" cap="none" strike="noStrike">
                <a:solidFill>
                  <a:schemeClr val="accent1"/>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75" name="Google Shape;175;p28"/>
          <p:cNvSpPr txBox="1"/>
          <p:nvPr>
            <p:ph idx="12" type="sldNum"/>
          </p:nvPr>
        </p:nvSpPr>
        <p:spPr>
          <a:xfrm>
            <a:off x="8467773" y="4714119"/>
            <a:ext cx="226500" cy="2739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sz="700">
                <a:solidFill>
                  <a:schemeClr val="dk1"/>
                </a:solidFill>
                <a:latin typeface="Arial"/>
                <a:ea typeface="Arial"/>
                <a:cs typeface="Arial"/>
                <a:sym typeface="Arial"/>
              </a:defRPr>
            </a:lvl1pPr>
            <a:lvl2pPr indent="0" lvl="1" marL="0" marR="0" rtl="0" algn="r">
              <a:spcBef>
                <a:spcPts val="0"/>
              </a:spcBef>
              <a:buNone/>
              <a:defRPr b="1" sz="700">
                <a:solidFill>
                  <a:schemeClr val="dk1"/>
                </a:solidFill>
                <a:latin typeface="Arial"/>
                <a:ea typeface="Arial"/>
                <a:cs typeface="Arial"/>
                <a:sym typeface="Arial"/>
              </a:defRPr>
            </a:lvl2pPr>
            <a:lvl3pPr indent="0" lvl="2" marL="0" marR="0" rtl="0" algn="r">
              <a:spcBef>
                <a:spcPts val="0"/>
              </a:spcBef>
              <a:buNone/>
              <a:defRPr b="1" sz="700">
                <a:solidFill>
                  <a:schemeClr val="dk1"/>
                </a:solidFill>
                <a:latin typeface="Arial"/>
                <a:ea typeface="Arial"/>
                <a:cs typeface="Arial"/>
                <a:sym typeface="Arial"/>
              </a:defRPr>
            </a:lvl3pPr>
            <a:lvl4pPr indent="0" lvl="3" marL="0" marR="0" rtl="0" algn="r">
              <a:spcBef>
                <a:spcPts val="0"/>
              </a:spcBef>
              <a:buNone/>
              <a:defRPr b="1" sz="700">
                <a:solidFill>
                  <a:schemeClr val="dk1"/>
                </a:solidFill>
                <a:latin typeface="Arial"/>
                <a:ea typeface="Arial"/>
                <a:cs typeface="Arial"/>
                <a:sym typeface="Arial"/>
              </a:defRPr>
            </a:lvl4pPr>
            <a:lvl5pPr indent="0" lvl="4" marL="0" marR="0" rtl="0" algn="r">
              <a:spcBef>
                <a:spcPts val="0"/>
              </a:spcBef>
              <a:buNone/>
              <a:defRPr b="1" sz="700">
                <a:solidFill>
                  <a:schemeClr val="dk1"/>
                </a:solidFill>
                <a:latin typeface="Arial"/>
                <a:ea typeface="Arial"/>
                <a:cs typeface="Arial"/>
                <a:sym typeface="Arial"/>
              </a:defRPr>
            </a:lvl5pPr>
            <a:lvl6pPr indent="0" lvl="5" marL="0" marR="0" rtl="0" algn="r">
              <a:spcBef>
                <a:spcPts val="0"/>
              </a:spcBef>
              <a:buNone/>
              <a:defRPr b="1" sz="700">
                <a:solidFill>
                  <a:schemeClr val="dk1"/>
                </a:solidFill>
                <a:latin typeface="Arial"/>
                <a:ea typeface="Arial"/>
                <a:cs typeface="Arial"/>
                <a:sym typeface="Arial"/>
              </a:defRPr>
            </a:lvl6pPr>
            <a:lvl7pPr indent="0" lvl="6" marL="0" marR="0" rtl="0" algn="r">
              <a:spcBef>
                <a:spcPts val="0"/>
              </a:spcBef>
              <a:buNone/>
              <a:defRPr b="1" sz="700">
                <a:solidFill>
                  <a:schemeClr val="dk1"/>
                </a:solidFill>
                <a:latin typeface="Arial"/>
                <a:ea typeface="Arial"/>
                <a:cs typeface="Arial"/>
                <a:sym typeface="Arial"/>
              </a:defRPr>
            </a:lvl7pPr>
            <a:lvl8pPr indent="0" lvl="7" marL="0" marR="0" rtl="0" algn="r">
              <a:spcBef>
                <a:spcPts val="0"/>
              </a:spcBef>
              <a:buNone/>
              <a:defRPr b="1" sz="700">
                <a:solidFill>
                  <a:schemeClr val="dk1"/>
                </a:solidFill>
                <a:latin typeface="Arial"/>
                <a:ea typeface="Arial"/>
                <a:cs typeface="Arial"/>
                <a:sym typeface="Arial"/>
              </a:defRPr>
            </a:lvl8pPr>
            <a:lvl9pPr indent="0" lvl="8" marL="0" marR="0" rtl="0" algn="r">
              <a:spcBef>
                <a:spcPts val="0"/>
              </a:spcBef>
              <a:buNone/>
              <a:defRPr b="1" sz="7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6" name="Google Shape;176;p28"/>
          <p:cNvSpPr txBox="1"/>
          <p:nvPr>
            <p:ph idx="11" type="ftr"/>
          </p:nvPr>
        </p:nvSpPr>
        <p:spPr>
          <a:xfrm>
            <a:off x="1863985" y="4713365"/>
            <a:ext cx="4019100" cy="2739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id="177" name="Google Shape;177;p28"/>
          <p:cNvPicPr preferRelativeResize="0"/>
          <p:nvPr/>
        </p:nvPicPr>
        <p:blipFill rotWithShape="1">
          <a:blip r:embed="rId2">
            <a:alphaModFix/>
          </a:blip>
          <a:srcRect b="0" l="0" r="41799" t="0"/>
          <a:stretch/>
        </p:blipFill>
        <p:spPr>
          <a:xfrm>
            <a:off x="348257" y="4748965"/>
            <a:ext cx="1089600" cy="3087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hite">
  <p:cSld name="Title Slide White">
    <p:spTree>
      <p:nvGrpSpPr>
        <p:cNvPr id="178" name="Shape 178"/>
        <p:cNvGrpSpPr/>
        <p:nvPr/>
      </p:nvGrpSpPr>
      <p:grpSpPr>
        <a:xfrm>
          <a:off x="0" y="0"/>
          <a:ext cx="0" cy="0"/>
          <a:chOff x="0" y="0"/>
          <a:chExt cx="0" cy="0"/>
        </a:xfrm>
      </p:grpSpPr>
      <p:sp>
        <p:nvSpPr>
          <p:cNvPr id="179" name="Google Shape;179;p29"/>
          <p:cNvSpPr txBox="1"/>
          <p:nvPr>
            <p:ph type="ctrTitle"/>
          </p:nvPr>
        </p:nvSpPr>
        <p:spPr>
          <a:xfrm>
            <a:off x="457200" y="598807"/>
            <a:ext cx="4114800" cy="17373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dk1"/>
              </a:buClr>
              <a:buSzPts val="1400"/>
              <a:buFont typeface="Arial"/>
              <a:buNone/>
              <a:defRPr b="1" i="0" sz="4000" u="none" cap="none" strike="noStrike">
                <a:solidFill>
                  <a:schemeClr val="dk1"/>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80" name="Google Shape;180;p29"/>
          <p:cNvSpPr txBox="1"/>
          <p:nvPr>
            <p:ph idx="1" type="subTitle"/>
          </p:nvPr>
        </p:nvSpPr>
        <p:spPr>
          <a:xfrm>
            <a:off x="457200" y="2427607"/>
            <a:ext cx="4114800" cy="13716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9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1pPr>
            <a:lvl2pPr indent="0" lvl="1" marL="0" marR="0" rtl="0" algn="l">
              <a:lnSpc>
                <a:spcPct val="80000"/>
              </a:lnSpc>
              <a:spcBef>
                <a:spcPts val="9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2pPr>
            <a:lvl3pPr indent="0" lvl="2" marL="0" marR="0" rtl="0" algn="l">
              <a:lnSpc>
                <a:spcPct val="80000"/>
              </a:lnSpc>
              <a:spcBef>
                <a:spcPts val="900"/>
              </a:spcBef>
              <a:spcAft>
                <a:spcPts val="0"/>
              </a:spcAft>
              <a:buClr>
                <a:schemeClr val="dk1"/>
              </a:buClr>
              <a:buSzPts val="1200"/>
              <a:buFont typeface="Arial"/>
              <a:buNone/>
              <a:defRPr b="1" i="0" sz="2000" u="none" cap="none" strike="noStrike">
                <a:solidFill>
                  <a:schemeClr val="dk1"/>
                </a:solidFill>
                <a:latin typeface="Arial"/>
                <a:ea typeface="Arial"/>
                <a:cs typeface="Arial"/>
                <a:sym typeface="Arial"/>
              </a:defRPr>
            </a:lvl3pPr>
            <a:lvl4pPr indent="0" lvl="3" marL="0" marR="0" rtl="0" algn="l">
              <a:lnSpc>
                <a:spcPct val="80000"/>
              </a:lnSpc>
              <a:spcBef>
                <a:spcPts val="900"/>
              </a:spcBef>
              <a:spcAft>
                <a:spcPts val="0"/>
              </a:spcAft>
              <a:buClr>
                <a:schemeClr val="dk1"/>
              </a:buClr>
              <a:buSzPts val="1200"/>
              <a:buFont typeface="Arial"/>
              <a:buNone/>
              <a:defRPr b="1" i="0" sz="2000" u="none" cap="none" strike="noStrike">
                <a:solidFill>
                  <a:schemeClr val="dk1"/>
                </a:solidFill>
                <a:latin typeface="Arial"/>
                <a:ea typeface="Arial"/>
                <a:cs typeface="Arial"/>
                <a:sym typeface="Arial"/>
              </a:defRPr>
            </a:lvl4pPr>
            <a:lvl5pPr indent="0" lvl="4" marL="0" marR="0" rtl="0" algn="l">
              <a:lnSpc>
                <a:spcPct val="80000"/>
              </a:lnSpc>
              <a:spcBef>
                <a:spcPts val="900"/>
              </a:spcBef>
              <a:spcAft>
                <a:spcPts val="0"/>
              </a:spcAft>
              <a:buClr>
                <a:schemeClr val="dk1"/>
              </a:buClr>
              <a:buSzPts val="1200"/>
              <a:buFont typeface="Arial"/>
              <a:buNone/>
              <a:defRPr b="1" i="0" sz="2000" u="none" cap="none" strike="noStrike">
                <a:solidFill>
                  <a:schemeClr val="dk1"/>
                </a:solidFill>
                <a:latin typeface="Arial"/>
                <a:ea typeface="Arial"/>
                <a:cs typeface="Arial"/>
                <a:sym typeface="Arial"/>
              </a:defRPr>
            </a:lvl5pPr>
            <a:lvl6pPr indent="0" lvl="5" marL="0" marR="0" rtl="0" algn="l">
              <a:lnSpc>
                <a:spcPct val="80000"/>
              </a:lnSpc>
              <a:spcBef>
                <a:spcPts val="900"/>
              </a:spcBef>
              <a:spcAft>
                <a:spcPts val="0"/>
              </a:spcAft>
              <a:buClr>
                <a:schemeClr val="dk1"/>
              </a:buClr>
              <a:buSzPts val="1200"/>
              <a:buFont typeface="Arial"/>
              <a:buNone/>
              <a:defRPr b="1" i="0" sz="2000" u="none" cap="none" strike="noStrike">
                <a:solidFill>
                  <a:schemeClr val="dk1"/>
                </a:solidFill>
                <a:latin typeface="Arial"/>
                <a:ea typeface="Arial"/>
                <a:cs typeface="Arial"/>
                <a:sym typeface="Arial"/>
              </a:defRPr>
            </a:lvl6pPr>
            <a:lvl7pPr indent="0" lvl="6" marL="0" marR="0" rtl="0" algn="l">
              <a:lnSpc>
                <a:spcPct val="80000"/>
              </a:lnSpc>
              <a:spcBef>
                <a:spcPts val="900"/>
              </a:spcBef>
              <a:spcAft>
                <a:spcPts val="0"/>
              </a:spcAft>
              <a:buClr>
                <a:schemeClr val="dk1"/>
              </a:buClr>
              <a:buSzPts val="1200"/>
              <a:buFont typeface="Arial"/>
              <a:buNone/>
              <a:defRPr b="1" i="0" sz="2000" u="none" cap="none" strike="noStrike">
                <a:solidFill>
                  <a:schemeClr val="dk1"/>
                </a:solidFill>
                <a:latin typeface="Arial"/>
                <a:ea typeface="Arial"/>
                <a:cs typeface="Arial"/>
                <a:sym typeface="Arial"/>
              </a:defRPr>
            </a:lvl7pPr>
            <a:lvl8pPr indent="0" lvl="7" marL="0" marR="0" rtl="0" algn="l">
              <a:lnSpc>
                <a:spcPct val="80000"/>
              </a:lnSpc>
              <a:spcBef>
                <a:spcPts val="900"/>
              </a:spcBef>
              <a:spcAft>
                <a:spcPts val="0"/>
              </a:spcAft>
              <a:buClr>
                <a:schemeClr val="dk1"/>
              </a:buClr>
              <a:buSzPts val="1200"/>
              <a:buFont typeface="Arial"/>
              <a:buNone/>
              <a:defRPr b="1" i="0" sz="2000" u="none" cap="none" strike="noStrike">
                <a:solidFill>
                  <a:schemeClr val="dk1"/>
                </a:solidFill>
                <a:latin typeface="Arial"/>
                <a:ea typeface="Arial"/>
                <a:cs typeface="Arial"/>
                <a:sym typeface="Arial"/>
              </a:defRPr>
            </a:lvl8pPr>
            <a:lvl9pPr indent="0" lvl="8" marL="0" marR="0" rtl="0" algn="l">
              <a:lnSpc>
                <a:spcPct val="80000"/>
              </a:lnSpc>
              <a:spcBef>
                <a:spcPts val="900"/>
              </a:spcBef>
              <a:spcAft>
                <a:spcPts val="0"/>
              </a:spcAft>
              <a:buClr>
                <a:schemeClr val="dk1"/>
              </a:buClr>
              <a:buSzPts val="1200"/>
              <a:buFont typeface="Arial"/>
              <a:buNone/>
              <a:defRPr b="1"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ack" showMasterSp="0">
  <p:cSld name="Title Slide Black">
    <p:bg>
      <p:bgPr>
        <a:solidFill>
          <a:schemeClr val="dk2"/>
        </a:solidFill>
      </p:bgPr>
    </p:bg>
    <p:spTree>
      <p:nvGrpSpPr>
        <p:cNvPr id="181" name="Shape 181"/>
        <p:cNvGrpSpPr/>
        <p:nvPr/>
      </p:nvGrpSpPr>
      <p:grpSpPr>
        <a:xfrm>
          <a:off x="0" y="0"/>
          <a:ext cx="0" cy="0"/>
          <a:chOff x="0" y="0"/>
          <a:chExt cx="0" cy="0"/>
        </a:xfrm>
      </p:grpSpPr>
      <p:sp>
        <p:nvSpPr>
          <p:cNvPr id="182" name="Google Shape;182;p30"/>
          <p:cNvSpPr txBox="1"/>
          <p:nvPr>
            <p:ph type="ctrTitle"/>
          </p:nvPr>
        </p:nvSpPr>
        <p:spPr>
          <a:xfrm>
            <a:off x="457200" y="598807"/>
            <a:ext cx="4114800" cy="17373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lt1"/>
              </a:buClr>
              <a:buSzPts val="1400"/>
              <a:buFont typeface="Arial"/>
              <a:buNone/>
              <a:defRPr b="1" i="0" sz="4000" u="none" cap="none" strike="noStrike">
                <a:solidFill>
                  <a:schemeClr val="lt1"/>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83" name="Google Shape;183;p30"/>
          <p:cNvSpPr txBox="1"/>
          <p:nvPr>
            <p:ph idx="1" type="subTitle"/>
          </p:nvPr>
        </p:nvSpPr>
        <p:spPr>
          <a:xfrm>
            <a:off x="457200" y="2427607"/>
            <a:ext cx="4114800" cy="13716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900"/>
              </a:spcBef>
              <a:spcAft>
                <a:spcPts val="0"/>
              </a:spcAft>
              <a:buClr>
                <a:schemeClr val="lt1"/>
              </a:buClr>
              <a:buSzPts val="1400"/>
              <a:buFont typeface="Arial"/>
              <a:buNone/>
              <a:defRPr b="1" i="0" sz="2000" u="none" cap="none" strike="noStrike">
                <a:solidFill>
                  <a:schemeClr val="lt1"/>
                </a:solidFill>
                <a:latin typeface="Arial"/>
                <a:ea typeface="Arial"/>
                <a:cs typeface="Arial"/>
                <a:sym typeface="Arial"/>
              </a:defRPr>
            </a:lvl1pPr>
            <a:lvl2pPr indent="0" lvl="1" marL="457200" marR="0" rtl="0" algn="ctr">
              <a:lnSpc>
                <a:spcPct val="100000"/>
              </a:lnSpc>
              <a:spcBef>
                <a:spcPts val="900"/>
              </a:spcBef>
              <a:spcAft>
                <a:spcPts val="0"/>
              </a:spcAft>
              <a:buClr>
                <a:schemeClr val="lt1"/>
              </a:buClr>
              <a:buSzPts val="1400"/>
              <a:buFont typeface="Arial"/>
              <a:buNone/>
              <a:defRPr b="0" i="0" sz="1200" u="none" cap="none" strike="noStrike">
                <a:solidFill>
                  <a:schemeClr val="lt1"/>
                </a:solidFill>
                <a:latin typeface="Arial"/>
                <a:ea typeface="Arial"/>
                <a:cs typeface="Arial"/>
                <a:sym typeface="Arial"/>
              </a:defRPr>
            </a:lvl2pPr>
            <a:lvl3pPr indent="0" lvl="2" marL="9144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3pPr>
            <a:lvl4pPr indent="0" lvl="3" marL="13716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4pPr>
            <a:lvl5pPr indent="0" lvl="4" marL="18288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5pPr>
            <a:lvl6pPr indent="0" lvl="5" marL="22860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6pPr>
            <a:lvl7pPr indent="0" lvl="6" marL="27432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7pPr>
            <a:lvl8pPr indent="0" lvl="7" marL="32004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8pPr>
            <a:lvl9pPr indent="0" lvl="8" marL="36576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9pPr>
          </a:lstStyle>
          <a:p/>
        </p:txBody>
      </p:sp>
      <p:sp>
        <p:nvSpPr>
          <p:cNvPr id="184" name="Google Shape;184;p30"/>
          <p:cNvSpPr txBox="1"/>
          <p:nvPr/>
        </p:nvSpPr>
        <p:spPr>
          <a:xfrm>
            <a:off x="2812568" y="4700032"/>
            <a:ext cx="4023300" cy="228600"/>
          </a:xfrm>
          <a:prstGeom prst="rect">
            <a:avLst/>
          </a:prstGeom>
          <a:noFill/>
          <a:ln>
            <a:noFill/>
          </a:ln>
        </p:spPr>
        <p:txBody>
          <a:bodyPr anchorCtr="0" anchor="b" bIns="0" lIns="0" spcFirstLastPara="1" rIns="182875" wrap="square" tIns="0">
            <a:noAutofit/>
          </a:bodyPr>
          <a:lstStyle/>
          <a:p>
            <a:pPr indent="0" lvl="0" marL="0" marR="0" rtl="0" algn="l">
              <a:spcBef>
                <a:spcPts val="0"/>
              </a:spcBef>
              <a:spcAft>
                <a:spcPts val="0"/>
              </a:spcAft>
              <a:buNone/>
            </a:pPr>
            <a:r>
              <a:rPr lang="en-US" sz="700">
                <a:solidFill>
                  <a:schemeClr val="lt1"/>
                </a:solidFill>
                <a:latin typeface="Arial Narrow"/>
                <a:ea typeface="Arial Narrow"/>
                <a:cs typeface="Arial Narrow"/>
                <a:sym typeface="Arial Narrow"/>
              </a:rPr>
              <a:t>Confidential and proprietary materials for authorized Verizon personnel and outside agencies only.</a:t>
            </a:r>
            <a:r>
              <a:rPr lang="en-US" sz="700">
                <a:solidFill>
                  <a:schemeClr val="lt1"/>
                </a:solidFill>
                <a:latin typeface="Arial Narrow"/>
                <a:ea typeface="Arial Narrow"/>
                <a:cs typeface="Arial Narrow"/>
                <a:sym typeface="Arial Narrow"/>
              </a:rPr>
              <a:t> </a:t>
            </a:r>
            <a:r>
              <a:rPr lang="en-US" sz="700">
                <a:solidFill>
                  <a:schemeClr val="lt1"/>
                </a:solidFill>
                <a:latin typeface="Arial Narrow"/>
                <a:ea typeface="Arial Narrow"/>
                <a:cs typeface="Arial Narrow"/>
                <a:sym typeface="Arial Narrow"/>
              </a:rPr>
              <a:t>Use, disclosure or distribution of this material is not permitted to any unauthorized persons or third parties except by written agreement.</a:t>
            </a:r>
            <a:endParaRPr sz="700">
              <a:solidFill>
                <a:schemeClr val="lt1"/>
              </a:solidFill>
              <a:latin typeface="Arial Narrow"/>
              <a:ea typeface="Arial Narrow"/>
              <a:cs typeface="Arial Narrow"/>
              <a:sym typeface="Arial Narrow"/>
            </a:endParaRPr>
          </a:p>
        </p:txBody>
      </p:sp>
      <p:pic>
        <p:nvPicPr>
          <p:cNvPr id="185" name="Google Shape;185;p30"/>
          <p:cNvPicPr preferRelativeResize="0"/>
          <p:nvPr/>
        </p:nvPicPr>
        <p:blipFill rotWithShape="1">
          <a:blip r:embed="rId2">
            <a:alphaModFix/>
          </a:blip>
          <a:srcRect b="0" l="0" r="0" t="0"/>
          <a:stretch/>
        </p:blipFill>
        <p:spPr>
          <a:xfrm>
            <a:off x="353824" y="4618101"/>
            <a:ext cx="1069800" cy="3978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ntent">
  <p:cSld name="Two Column Content">
    <p:spTree>
      <p:nvGrpSpPr>
        <p:cNvPr id="186" name="Shape 186"/>
        <p:cNvGrpSpPr/>
        <p:nvPr/>
      </p:nvGrpSpPr>
      <p:grpSpPr>
        <a:xfrm>
          <a:off x="0" y="0"/>
          <a:ext cx="0" cy="0"/>
          <a:chOff x="0" y="0"/>
          <a:chExt cx="0" cy="0"/>
        </a:xfrm>
      </p:grpSpPr>
      <p:sp>
        <p:nvSpPr>
          <p:cNvPr id="187" name="Google Shape;187;p31"/>
          <p:cNvSpPr txBox="1"/>
          <p:nvPr>
            <p:ph idx="1" type="body"/>
          </p:nvPr>
        </p:nvSpPr>
        <p:spPr>
          <a:xfrm>
            <a:off x="457200" y="1459579"/>
            <a:ext cx="3977700" cy="3017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900"/>
              </a:spcBef>
              <a:spcAft>
                <a:spcPts val="0"/>
              </a:spcAft>
              <a:buClr>
                <a:schemeClr val="dk1"/>
              </a:buClr>
              <a:buSzPts val="1400"/>
              <a:buFont typeface="Arial"/>
              <a:buNone/>
              <a:defRPr b="1" i="0" sz="12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304800" lvl="2" marL="1371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88" name="Google Shape;188;p31"/>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7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9" name="Google Shape;189;p31"/>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sz="700">
                <a:solidFill>
                  <a:schemeClr val="dk1"/>
                </a:solidFill>
                <a:latin typeface="Arial"/>
                <a:ea typeface="Arial"/>
                <a:cs typeface="Arial"/>
                <a:sym typeface="Arial"/>
              </a:defRPr>
            </a:lvl1pPr>
            <a:lvl2pPr indent="0" lvl="1" marL="0" marR="0" rtl="0" algn="r">
              <a:spcBef>
                <a:spcPts val="0"/>
              </a:spcBef>
              <a:buNone/>
              <a:defRPr b="1" sz="700">
                <a:solidFill>
                  <a:schemeClr val="dk1"/>
                </a:solidFill>
                <a:latin typeface="Arial"/>
                <a:ea typeface="Arial"/>
                <a:cs typeface="Arial"/>
                <a:sym typeface="Arial"/>
              </a:defRPr>
            </a:lvl2pPr>
            <a:lvl3pPr indent="0" lvl="2" marL="0" marR="0" rtl="0" algn="r">
              <a:spcBef>
                <a:spcPts val="0"/>
              </a:spcBef>
              <a:buNone/>
              <a:defRPr b="1" sz="700">
                <a:solidFill>
                  <a:schemeClr val="dk1"/>
                </a:solidFill>
                <a:latin typeface="Arial"/>
                <a:ea typeface="Arial"/>
                <a:cs typeface="Arial"/>
                <a:sym typeface="Arial"/>
              </a:defRPr>
            </a:lvl3pPr>
            <a:lvl4pPr indent="0" lvl="3" marL="0" marR="0" rtl="0" algn="r">
              <a:spcBef>
                <a:spcPts val="0"/>
              </a:spcBef>
              <a:buNone/>
              <a:defRPr b="1" sz="700">
                <a:solidFill>
                  <a:schemeClr val="dk1"/>
                </a:solidFill>
                <a:latin typeface="Arial"/>
                <a:ea typeface="Arial"/>
                <a:cs typeface="Arial"/>
                <a:sym typeface="Arial"/>
              </a:defRPr>
            </a:lvl4pPr>
            <a:lvl5pPr indent="0" lvl="4" marL="0" marR="0" rtl="0" algn="r">
              <a:spcBef>
                <a:spcPts val="0"/>
              </a:spcBef>
              <a:buNone/>
              <a:defRPr b="1" sz="700">
                <a:solidFill>
                  <a:schemeClr val="dk1"/>
                </a:solidFill>
                <a:latin typeface="Arial"/>
                <a:ea typeface="Arial"/>
                <a:cs typeface="Arial"/>
                <a:sym typeface="Arial"/>
              </a:defRPr>
            </a:lvl5pPr>
            <a:lvl6pPr indent="0" lvl="5" marL="0" marR="0" rtl="0" algn="r">
              <a:spcBef>
                <a:spcPts val="0"/>
              </a:spcBef>
              <a:buNone/>
              <a:defRPr b="1" sz="700">
                <a:solidFill>
                  <a:schemeClr val="dk1"/>
                </a:solidFill>
                <a:latin typeface="Arial"/>
                <a:ea typeface="Arial"/>
                <a:cs typeface="Arial"/>
                <a:sym typeface="Arial"/>
              </a:defRPr>
            </a:lvl6pPr>
            <a:lvl7pPr indent="0" lvl="6" marL="0" marR="0" rtl="0" algn="r">
              <a:spcBef>
                <a:spcPts val="0"/>
              </a:spcBef>
              <a:buNone/>
              <a:defRPr b="1" sz="700">
                <a:solidFill>
                  <a:schemeClr val="dk1"/>
                </a:solidFill>
                <a:latin typeface="Arial"/>
                <a:ea typeface="Arial"/>
                <a:cs typeface="Arial"/>
                <a:sym typeface="Arial"/>
              </a:defRPr>
            </a:lvl7pPr>
            <a:lvl8pPr indent="0" lvl="7" marL="0" marR="0" rtl="0" algn="r">
              <a:spcBef>
                <a:spcPts val="0"/>
              </a:spcBef>
              <a:buNone/>
              <a:defRPr b="1" sz="700">
                <a:solidFill>
                  <a:schemeClr val="dk1"/>
                </a:solidFill>
                <a:latin typeface="Arial"/>
                <a:ea typeface="Arial"/>
                <a:cs typeface="Arial"/>
                <a:sym typeface="Arial"/>
              </a:defRPr>
            </a:lvl8pPr>
            <a:lvl9pPr indent="0" lvl="8" marL="0" marR="0" rtl="0" algn="r">
              <a:spcBef>
                <a:spcPts val="0"/>
              </a:spcBef>
              <a:buNone/>
              <a:defRPr b="1" sz="7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90" name="Google Shape;190;p31"/>
          <p:cNvCxnSpPr/>
          <p:nvPr/>
        </p:nvCxnSpPr>
        <p:spPr>
          <a:xfrm>
            <a:off x="457200" y="457200"/>
            <a:ext cx="8229600" cy="0"/>
          </a:xfrm>
          <a:prstGeom prst="straightConnector1">
            <a:avLst/>
          </a:prstGeom>
          <a:noFill/>
          <a:ln cap="flat" cmpd="sng" w="47625">
            <a:solidFill>
              <a:schemeClr val="dk1"/>
            </a:solidFill>
            <a:prstDash val="solid"/>
            <a:round/>
            <a:headEnd len="sm" w="sm" type="none"/>
            <a:tailEnd len="sm" w="sm" type="none"/>
          </a:ln>
        </p:spPr>
      </p:cxnSp>
      <p:sp>
        <p:nvSpPr>
          <p:cNvPr id="191" name="Google Shape;191;p31"/>
          <p:cNvSpPr txBox="1"/>
          <p:nvPr>
            <p:ph idx="2" type="body"/>
          </p:nvPr>
        </p:nvSpPr>
        <p:spPr>
          <a:xfrm>
            <a:off x="4709160" y="1459579"/>
            <a:ext cx="3977700" cy="3017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900"/>
              </a:spcBef>
              <a:spcAft>
                <a:spcPts val="0"/>
              </a:spcAft>
              <a:buClr>
                <a:schemeClr val="dk1"/>
              </a:buClr>
              <a:buSzPts val="1400"/>
              <a:buFont typeface="Arial"/>
              <a:buNone/>
              <a:defRPr b="1" i="0" sz="12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304800" lvl="2" marL="1371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92" name="Google Shape;192;p31"/>
          <p:cNvSpPr txBox="1"/>
          <p:nvPr>
            <p:ph type="title"/>
          </p:nvPr>
        </p:nvSpPr>
        <p:spPr>
          <a:xfrm>
            <a:off x="457200" y="594360"/>
            <a:ext cx="7086600" cy="6858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Statement and Chart">
  <p:cSld name="One Statement and Chart">
    <p:spTree>
      <p:nvGrpSpPr>
        <p:cNvPr id="32" name="Shape 32"/>
        <p:cNvGrpSpPr/>
        <p:nvPr/>
      </p:nvGrpSpPr>
      <p:grpSpPr>
        <a:xfrm>
          <a:off x="0" y="0"/>
          <a:ext cx="0" cy="0"/>
          <a:chOff x="0" y="0"/>
          <a:chExt cx="0" cy="0"/>
        </a:xfrm>
      </p:grpSpPr>
      <p:sp>
        <p:nvSpPr>
          <p:cNvPr id="33" name="Google Shape;33;p4"/>
          <p:cNvSpPr txBox="1"/>
          <p:nvPr>
            <p:ph idx="1" type="body"/>
          </p:nvPr>
        </p:nvSpPr>
        <p:spPr>
          <a:xfrm>
            <a:off x="457198" y="594360"/>
            <a:ext cx="3749040" cy="3884964"/>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9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304800" lvl="2" marL="1371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34" name="Google Shape;34;p4"/>
          <p:cNvSpPr/>
          <p:nvPr>
            <p:ph idx="2" type="chart"/>
          </p:nvPr>
        </p:nvSpPr>
        <p:spPr>
          <a:xfrm>
            <a:off x="4572000" y="594360"/>
            <a:ext cx="4114800" cy="3884964"/>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8" lvl="2" marL="230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35" name="Google Shape;35;p4"/>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7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6" name="Google Shape;36;p4"/>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i="0" sz="700" u="none" cap="none" strike="noStrike">
                <a:solidFill>
                  <a:schemeClr val="dk1"/>
                </a:solidFill>
                <a:latin typeface="Arial"/>
                <a:ea typeface="Arial"/>
                <a:cs typeface="Arial"/>
                <a:sym typeface="Arial"/>
              </a:defRPr>
            </a:lvl1pPr>
            <a:lvl2pPr indent="0" lvl="1" marL="0" marR="0" rtl="0" algn="r">
              <a:spcBef>
                <a:spcPts val="0"/>
              </a:spcBef>
              <a:buNone/>
              <a:defRPr b="1" i="0" sz="700" u="none" cap="none" strike="noStrike">
                <a:solidFill>
                  <a:schemeClr val="dk1"/>
                </a:solidFill>
                <a:latin typeface="Arial"/>
                <a:ea typeface="Arial"/>
                <a:cs typeface="Arial"/>
                <a:sym typeface="Arial"/>
              </a:defRPr>
            </a:lvl2pPr>
            <a:lvl3pPr indent="0" lvl="2" marL="0" marR="0" rtl="0" algn="r">
              <a:spcBef>
                <a:spcPts val="0"/>
              </a:spcBef>
              <a:buNone/>
              <a:defRPr b="1" i="0" sz="700" u="none" cap="none" strike="noStrike">
                <a:solidFill>
                  <a:schemeClr val="dk1"/>
                </a:solidFill>
                <a:latin typeface="Arial"/>
                <a:ea typeface="Arial"/>
                <a:cs typeface="Arial"/>
                <a:sym typeface="Arial"/>
              </a:defRPr>
            </a:lvl3pPr>
            <a:lvl4pPr indent="0" lvl="3" marL="0" marR="0" rtl="0" algn="r">
              <a:spcBef>
                <a:spcPts val="0"/>
              </a:spcBef>
              <a:buNone/>
              <a:defRPr b="1" i="0" sz="700" u="none" cap="none" strike="noStrike">
                <a:solidFill>
                  <a:schemeClr val="dk1"/>
                </a:solidFill>
                <a:latin typeface="Arial"/>
                <a:ea typeface="Arial"/>
                <a:cs typeface="Arial"/>
                <a:sym typeface="Arial"/>
              </a:defRPr>
            </a:lvl4pPr>
            <a:lvl5pPr indent="0" lvl="4" marL="0" marR="0" rtl="0" algn="r">
              <a:spcBef>
                <a:spcPts val="0"/>
              </a:spcBef>
              <a:buNone/>
              <a:defRPr b="1" i="0" sz="700" u="none" cap="none" strike="noStrike">
                <a:solidFill>
                  <a:schemeClr val="dk1"/>
                </a:solidFill>
                <a:latin typeface="Arial"/>
                <a:ea typeface="Arial"/>
                <a:cs typeface="Arial"/>
                <a:sym typeface="Arial"/>
              </a:defRPr>
            </a:lvl5pPr>
            <a:lvl6pPr indent="0" lvl="5" marL="0" marR="0" rtl="0" algn="r">
              <a:spcBef>
                <a:spcPts val="0"/>
              </a:spcBef>
              <a:buNone/>
              <a:defRPr b="1" i="0" sz="700" u="none" cap="none" strike="noStrike">
                <a:solidFill>
                  <a:schemeClr val="dk1"/>
                </a:solidFill>
                <a:latin typeface="Arial"/>
                <a:ea typeface="Arial"/>
                <a:cs typeface="Arial"/>
                <a:sym typeface="Arial"/>
              </a:defRPr>
            </a:lvl6pPr>
            <a:lvl7pPr indent="0" lvl="6" marL="0" marR="0" rtl="0" algn="r">
              <a:spcBef>
                <a:spcPts val="0"/>
              </a:spcBef>
              <a:buNone/>
              <a:defRPr b="1" i="0" sz="700" u="none" cap="none" strike="noStrike">
                <a:solidFill>
                  <a:schemeClr val="dk1"/>
                </a:solidFill>
                <a:latin typeface="Arial"/>
                <a:ea typeface="Arial"/>
                <a:cs typeface="Arial"/>
                <a:sym typeface="Arial"/>
              </a:defRPr>
            </a:lvl7pPr>
            <a:lvl8pPr indent="0" lvl="7" marL="0" marR="0" rtl="0" algn="r">
              <a:spcBef>
                <a:spcPts val="0"/>
              </a:spcBef>
              <a:buNone/>
              <a:defRPr b="1" i="0" sz="700" u="none" cap="none" strike="noStrike">
                <a:solidFill>
                  <a:schemeClr val="dk1"/>
                </a:solidFill>
                <a:latin typeface="Arial"/>
                <a:ea typeface="Arial"/>
                <a:cs typeface="Arial"/>
                <a:sym typeface="Arial"/>
              </a:defRPr>
            </a:lvl8pPr>
            <a:lvl9pPr indent="0" lvl="8" marL="0" marR="0" rtl="0" algn="r">
              <a:spcBef>
                <a:spcPts val="0"/>
              </a:spcBef>
              <a:buNone/>
              <a:defRPr b="1" i="0" sz="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atement" showMasterSp="0">
  <p:cSld name="1_Statement">
    <p:bg>
      <p:bgPr>
        <a:solidFill>
          <a:schemeClr val="dk2"/>
        </a:solidFill>
      </p:bgPr>
    </p:bg>
    <p:spTree>
      <p:nvGrpSpPr>
        <p:cNvPr id="193" name="Shape 193"/>
        <p:cNvGrpSpPr/>
        <p:nvPr/>
      </p:nvGrpSpPr>
      <p:grpSpPr>
        <a:xfrm>
          <a:off x="0" y="0"/>
          <a:ext cx="0" cy="0"/>
          <a:chOff x="0" y="0"/>
          <a:chExt cx="0" cy="0"/>
        </a:xfrm>
      </p:grpSpPr>
      <p:sp>
        <p:nvSpPr>
          <p:cNvPr id="194" name="Google Shape;194;p32"/>
          <p:cNvSpPr txBox="1"/>
          <p:nvPr>
            <p:ph type="title"/>
          </p:nvPr>
        </p:nvSpPr>
        <p:spPr>
          <a:xfrm>
            <a:off x="457198" y="457199"/>
            <a:ext cx="5943600" cy="20574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accent2"/>
              </a:buClr>
              <a:buSzPts val="1400"/>
              <a:buFont typeface="Arial"/>
              <a:buNone/>
              <a:defRPr b="1" i="0" sz="4000" u="none" cap="none" strike="noStrike">
                <a:solidFill>
                  <a:schemeClr val="accent2"/>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95" name="Google Shape;195;p32"/>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700">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96" name="Google Shape;196;p32"/>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sz="700">
                <a:solidFill>
                  <a:schemeClr val="lt1"/>
                </a:solidFill>
                <a:latin typeface="Arial"/>
                <a:ea typeface="Arial"/>
                <a:cs typeface="Arial"/>
                <a:sym typeface="Arial"/>
              </a:defRPr>
            </a:lvl1pPr>
            <a:lvl2pPr indent="0" lvl="1" marL="0" marR="0" rtl="0" algn="r">
              <a:spcBef>
                <a:spcPts val="0"/>
              </a:spcBef>
              <a:buNone/>
              <a:defRPr b="1" sz="700">
                <a:solidFill>
                  <a:schemeClr val="lt1"/>
                </a:solidFill>
                <a:latin typeface="Arial"/>
                <a:ea typeface="Arial"/>
                <a:cs typeface="Arial"/>
                <a:sym typeface="Arial"/>
              </a:defRPr>
            </a:lvl2pPr>
            <a:lvl3pPr indent="0" lvl="2" marL="0" marR="0" rtl="0" algn="r">
              <a:spcBef>
                <a:spcPts val="0"/>
              </a:spcBef>
              <a:buNone/>
              <a:defRPr b="1" sz="700">
                <a:solidFill>
                  <a:schemeClr val="lt1"/>
                </a:solidFill>
                <a:latin typeface="Arial"/>
                <a:ea typeface="Arial"/>
                <a:cs typeface="Arial"/>
                <a:sym typeface="Arial"/>
              </a:defRPr>
            </a:lvl3pPr>
            <a:lvl4pPr indent="0" lvl="3" marL="0" marR="0" rtl="0" algn="r">
              <a:spcBef>
                <a:spcPts val="0"/>
              </a:spcBef>
              <a:buNone/>
              <a:defRPr b="1" sz="700">
                <a:solidFill>
                  <a:schemeClr val="lt1"/>
                </a:solidFill>
                <a:latin typeface="Arial"/>
                <a:ea typeface="Arial"/>
                <a:cs typeface="Arial"/>
                <a:sym typeface="Arial"/>
              </a:defRPr>
            </a:lvl4pPr>
            <a:lvl5pPr indent="0" lvl="4" marL="0" marR="0" rtl="0" algn="r">
              <a:spcBef>
                <a:spcPts val="0"/>
              </a:spcBef>
              <a:buNone/>
              <a:defRPr b="1" sz="700">
                <a:solidFill>
                  <a:schemeClr val="lt1"/>
                </a:solidFill>
                <a:latin typeface="Arial"/>
                <a:ea typeface="Arial"/>
                <a:cs typeface="Arial"/>
                <a:sym typeface="Arial"/>
              </a:defRPr>
            </a:lvl5pPr>
            <a:lvl6pPr indent="0" lvl="5" marL="0" marR="0" rtl="0" algn="r">
              <a:spcBef>
                <a:spcPts val="0"/>
              </a:spcBef>
              <a:buNone/>
              <a:defRPr b="1" sz="700">
                <a:solidFill>
                  <a:schemeClr val="lt1"/>
                </a:solidFill>
                <a:latin typeface="Arial"/>
                <a:ea typeface="Arial"/>
                <a:cs typeface="Arial"/>
                <a:sym typeface="Arial"/>
              </a:defRPr>
            </a:lvl6pPr>
            <a:lvl7pPr indent="0" lvl="6" marL="0" marR="0" rtl="0" algn="r">
              <a:spcBef>
                <a:spcPts val="0"/>
              </a:spcBef>
              <a:buNone/>
              <a:defRPr b="1" sz="700">
                <a:solidFill>
                  <a:schemeClr val="lt1"/>
                </a:solidFill>
                <a:latin typeface="Arial"/>
                <a:ea typeface="Arial"/>
                <a:cs typeface="Arial"/>
                <a:sym typeface="Arial"/>
              </a:defRPr>
            </a:lvl7pPr>
            <a:lvl8pPr indent="0" lvl="7" marL="0" marR="0" rtl="0" algn="r">
              <a:spcBef>
                <a:spcPts val="0"/>
              </a:spcBef>
              <a:buNone/>
              <a:defRPr b="1" sz="700">
                <a:solidFill>
                  <a:schemeClr val="lt1"/>
                </a:solidFill>
                <a:latin typeface="Arial"/>
                <a:ea typeface="Arial"/>
                <a:cs typeface="Arial"/>
                <a:sym typeface="Arial"/>
              </a:defRPr>
            </a:lvl8pPr>
            <a:lvl9pPr indent="0" lvl="8" marL="0" marR="0" rtl="0" algn="r">
              <a:spcBef>
                <a:spcPts val="0"/>
              </a:spcBef>
              <a:buNone/>
              <a:defRPr b="1" sz="7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7" name="Google Shape;197;p32"/>
          <p:cNvSpPr txBox="1"/>
          <p:nvPr/>
        </p:nvSpPr>
        <p:spPr>
          <a:xfrm>
            <a:off x="2812568" y="4700032"/>
            <a:ext cx="4023300" cy="228600"/>
          </a:xfrm>
          <a:prstGeom prst="rect">
            <a:avLst/>
          </a:prstGeom>
          <a:noFill/>
          <a:ln>
            <a:noFill/>
          </a:ln>
        </p:spPr>
        <p:txBody>
          <a:bodyPr anchorCtr="0" anchor="b" bIns="0" lIns="0" spcFirstLastPara="1" rIns="182875" wrap="square" tIns="0">
            <a:noAutofit/>
          </a:bodyPr>
          <a:lstStyle/>
          <a:p>
            <a:pPr indent="0" lvl="0" marL="0" marR="0" rtl="0" algn="l">
              <a:spcBef>
                <a:spcPts val="0"/>
              </a:spcBef>
              <a:spcAft>
                <a:spcPts val="0"/>
              </a:spcAft>
              <a:buNone/>
            </a:pPr>
            <a:r>
              <a:rPr lang="en-US" sz="700">
                <a:solidFill>
                  <a:schemeClr val="lt1"/>
                </a:solidFill>
                <a:latin typeface="Arial Narrow"/>
                <a:ea typeface="Arial Narrow"/>
                <a:cs typeface="Arial Narrow"/>
                <a:sym typeface="Arial Narrow"/>
              </a:rPr>
              <a:t>Confidential and proprietary materials for authorized Verizon personnel and outside agencies only.</a:t>
            </a:r>
            <a:r>
              <a:rPr lang="en-US" sz="700">
                <a:solidFill>
                  <a:schemeClr val="lt1"/>
                </a:solidFill>
                <a:latin typeface="Arial Narrow"/>
                <a:ea typeface="Arial Narrow"/>
                <a:cs typeface="Arial Narrow"/>
                <a:sym typeface="Arial Narrow"/>
              </a:rPr>
              <a:t> </a:t>
            </a:r>
            <a:r>
              <a:rPr lang="en-US" sz="700">
                <a:solidFill>
                  <a:schemeClr val="lt1"/>
                </a:solidFill>
                <a:latin typeface="Arial Narrow"/>
                <a:ea typeface="Arial Narrow"/>
                <a:cs typeface="Arial Narrow"/>
                <a:sym typeface="Arial Narrow"/>
              </a:rPr>
              <a:t>Use, disclosure or distribution of this material is not permitted to any unauthorized persons or third parties except by written agreement.</a:t>
            </a:r>
            <a:endParaRPr sz="700">
              <a:solidFill>
                <a:schemeClr val="lt1"/>
              </a:solidFill>
              <a:latin typeface="Arial Narrow"/>
              <a:ea typeface="Arial Narrow"/>
              <a:cs typeface="Arial Narrow"/>
              <a:sym typeface="Arial Narrow"/>
            </a:endParaRPr>
          </a:p>
        </p:txBody>
      </p:sp>
      <p:pic>
        <p:nvPicPr>
          <p:cNvPr id="198" name="Google Shape;198;p32"/>
          <p:cNvPicPr preferRelativeResize="0"/>
          <p:nvPr/>
        </p:nvPicPr>
        <p:blipFill rotWithShape="1">
          <a:blip r:embed="rId2">
            <a:alphaModFix/>
          </a:blip>
          <a:srcRect b="0" l="0" r="0" t="0"/>
          <a:stretch/>
        </p:blipFill>
        <p:spPr>
          <a:xfrm>
            <a:off x="353824" y="4618101"/>
            <a:ext cx="1069800" cy="3978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showMasterSp="0">
  <p:cSld name="1_Section Header">
    <p:bg>
      <p:bgPr>
        <a:solidFill>
          <a:schemeClr val="accent2"/>
        </a:solidFill>
      </p:bgPr>
    </p:bg>
    <p:spTree>
      <p:nvGrpSpPr>
        <p:cNvPr id="199" name="Shape 199"/>
        <p:cNvGrpSpPr/>
        <p:nvPr/>
      </p:nvGrpSpPr>
      <p:grpSpPr>
        <a:xfrm>
          <a:off x="0" y="0"/>
          <a:ext cx="0" cy="0"/>
          <a:chOff x="0" y="0"/>
          <a:chExt cx="0" cy="0"/>
        </a:xfrm>
      </p:grpSpPr>
      <p:sp>
        <p:nvSpPr>
          <p:cNvPr id="200" name="Google Shape;200;p33"/>
          <p:cNvSpPr txBox="1"/>
          <p:nvPr>
            <p:ph type="title"/>
          </p:nvPr>
        </p:nvSpPr>
        <p:spPr>
          <a:xfrm>
            <a:off x="457200" y="457199"/>
            <a:ext cx="7086600" cy="14136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lt1"/>
              </a:buClr>
              <a:buSzPts val="1400"/>
              <a:buFont typeface="Arial"/>
              <a:buNone/>
              <a:defRPr b="1" i="0" sz="4000" u="none" cap="none" strike="noStrike">
                <a:solidFill>
                  <a:schemeClr val="lt1"/>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01" name="Google Shape;201;p33"/>
          <p:cNvSpPr txBox="1"/>
          <p:nvPr>
            <p:ph idx="1" type="body"/>
          </p:nvPr>
        </p:nvSpPr>
        <p:spPr>
          <a:xfrm>
            <a:off x="457200" y="1920240"/>
            <a:ext cx="7086600" cy="2423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900"/>
              </a:spcBef>
              <a:spcAft>
                <a:spcPts val="0"/>
              </a:spcAft>
              <a:buClr>
                <a:schemeClr val="lt1"/>
              </a:buClr>
              <a:buSzPts val="1400"/>
              <a:buFont typeface="Arial"/>
              <a:buNone/>
              <a:defRPr b="1" i="0" sz="1800" u="none" cap="none" strike="noStrike">
                <a:solidFill>
                  <a:schemeClr val="lt1"/>
                </a:solidFill>
                <a:latin typeface="Arial"/>
                <a:ea typeface="Arial"/>
                <a:cs typeface="Arial"/>
                <a:sym typeface="Arial"/>
              </a:defRPr>
            </a:lvl1pPr>
            <a:lvl2pPr indent="-228600" lvl="1" marL="914400" marR="0" rtl="0" algn="l">
              <a:lnSpc>
                <a:spcPct val="100000"/>
              </a:lnSpc>
              <a:spcBef>
                <a:spcPts val="900"/>
              </a:spcBef>
              <a:spcAft>
                <a:spcPts val="0"/>
              </a:spcAft>
              <a:buClr>
                <a:schemeClr val="lt1"/>
              </a:buClr>
              <a:buSzPts val="1400"/>
              <a:buFont typeface="Arial"/>
              <a:buNone/>
              <a:defRPr b="0" i="0" sz="1800" u="none" cap="none" strike="noStrike">
                <a:solidFill>
                  <a:schemeClr val="lt1"/>
                </a:solidFill>
                <a:latin typeface="Arial"/>
                <a:ea typeface="Arial"/>
                <a:cs typeface="Arial"/>
                <a:sym typeface="Arial"/>
              </a:defRPr>
            </a:lvl2pPr>
            <a:lvl3pPr indent="-342900" lvl="2" marL="1371600" marR="0" rtl="0" algn="l">
              <a:lnSpc>
                <a:spcPct val="100000"/>
              </a:lnSpc>
              <a:spcBef>
                <a:spcPts val="6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42900" lvl="3" marL="1828800" marR="0" rtl="0" algn="l">
              <a:lnSpc>
                <a:spcPct val="100000"/>
              </a:lnSpc>
              <a:spcBef>
                <a:spcPts val="6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100000"/>
              </a:lnSpc>
              <a:spcBef>
                <a:spcPts val="6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202" name="Google Shape;202;p33"/>
          <p:cNvSpPr txBox="1"/>
          <p:nvPr/>
        </p:nvSpPr>
        <p:spPr>
          <a:xfrm>
            <a:off x="2812568" y="4700032"/>
            <a:ext cx="4023300" cy="228600"/>
          </a:xfrm>
          <a:prstGeom prst="rect">
            <a:avLst/>
          </a:prstGeom>
          <a:noFill/>
          <a:ln>
            <a:noFill/>
          </a:ln>
        </p:spPr>
        <p:txBody>
          <a:bodyPr anchorCtr="0" anchor="b" bIns="0" lIns="0" spcFirstLastPara="1" rIns="182875" wrap="square" tIns="0">
            <a:noAutofit/>
          </a:bodyPr>
          <a:lstStyle/>
          <a:p>
            <a:pPr indent="0" lvl="0" marL="0" marR="0" rtl="0" algn="l">
              <a:spcBef>
                <a:spcPts val="0"/>
              </a:spcBef>
              <a:spcAft>
                <a:spcPts val="0"/>
              </a:spcAft>
              <a:buNone/>
            </a:pPr>
            <a:r>
              <a:rPr lang="en-US" sz="700">
                <a:solidFill>
                  <a:schemeClr val="lt1"/>
                </a:solidFill>
                <a:latin typeface="Arial Narrow"/>
                <a:ea typeface="Arial Narrow"/>
                <a:cs typeface="Arial Narrow"/>
                <a:sym typeface="Arial Narrow"/>
              </a:rPr>
              <a:t>Confidential and proprietary materials for authorized Verizon personnel and outside agencies only.</a:t>
            </a:r>
            <a:r>
              <a:rPr lang="en-US" sz="700">
                <a:solidFill>
                  <a:schemeClr val="lt1"/>
                </a:solidFill>
                <a:latin typeface="Arial Narrow"/>
                <a:ea typeface="Arial Narrow"/>
                <a:cs typeface="Arial Narrow"/>
                <a:sym typeface="Arial Narrow"/>
              </a:rPr>
              <a:t> </a:t>
            </a:r>
            <a:r>
              <a:rPr lang="en-US" sz="700">
                <a:solidFill>
                  <a:schemeClr val="lt1"/>
                </a:solidFill>
                <a:latin typeface="Arial Narrow"/>
                <a:ea typeface="Arial Narrow"/>
                <a:cs typeface="Arial Narrow"/>
                <a:sym typeface="Arial Narrow"/>
              </a:rPr>
              <a:t>Use, disclosure or distribution of this material is not permitted to any unauthorized persons or third parties except by written agreement.</a:t>
            </a:r>
            <a:endParaRPr sz="700">
              <a:solidFill>
                <a:schemeClr val="lt1"/>
              </a:solidFill>
              <a:latin typeface="Arial Narrow"/>
              <a:ea typeface="Arial Narrow"/>
              <a:cs typeface="Arial Narrow"/>
              <a:sym typeface="Arial Narrow"/>
            </a:endParaRPr>
          </a:p>
        </p:txBody>
      </p:sp>
      <p:pic>
        <p:nvPicPr>
          <p:cNvPr id="203" name="Google Shape;203;p33"/>
          <p:cNvPicPr preferRelativeResize="0"/>
          <p:nvPr/>
        </p:nvPicPr>
        <p:blipFill rotWithShape="1">
          <a:blip r:embed="rId2">
            <a:alphaModFix/>
          </a:blip>
          <a:srcRect b="0" l="0" r="0" t="0"/>
          <a:stretch/>
        </p:blipFill>
        <p:spPr>
          <a:xfrm>
            <a:off x="353824" y="4618101"/>
            <a:ext cx="1069800" cy="3978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of Contents">
  <p:cSld name="1_Table of Contents">
    <p:spTree>
      <p:nvGrpSpPr>
        <p:cNvPr id="204" name="Shape 204"/>
        <p:cNvGrpSpPr/>
        <p:nvPr/>
      </p:nvGrpSpPr>
      <p:grpSpPr>
        <a:xfrm>
          <a:off x="0" y="0"/>
          <a:ext cx="0" cy="0"/>
          <a:chOff x="0" y="0"/>
          <a:chExt cx="0" cy="0"/>
        </a:xfrm>
      </p:grpSpPr>
      <p:sp>
        <p:nvSpPr>
          <p:cNvPr id="205" name="Google Shape;205;p34"/>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7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6" name="Google Shape;206;p34"/>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sz="700">
                <a:solidFill>
                  <a:schemeClr val="dk1"/>
                </a:solidFill>
                <a:latin typeface="Arial"/>
                <a:ea typeface="Arial"/>
                <a:cs typeface="Arial"/>
                <a:sym typeface="Arial"/>
              </a:defRPr>
            </a:lvl1pPr>
            <a:lvl2pPr indent="0" lvl="1" marL="0" marR="0" rtl="0" algn="r">
              <a:spcBef>
                <a:spcPts val="0"/>
              </a:spcBef>
              <a:buNone/>
              <a:defRPr b="1" sz="700">
                <a:solidFill>
                  <a:schemeClr val="dk1"/>
                </a:solidFill>
                <a:latin typeface="Arial"/>
                <a:ea typeface="Arial"/>
                <a:cs typeface="Arial"/>
                <a:sym typeface="Arial"/>
              </a:defRPr>
            </a:lvl2pPr>
            <a:lvl3pPr indent="0" lvl="2" marL="0" marR="0" rtl="0" algn="r">
              <a:spcBef>
                <a:spcPts val="0"/>
              </a:spcBef>
              <a:buNone/>
              <a:defRPr b="1" sz="700">
                <a:solidFill>
                  <a:schemeClr val="dk1"/>
                </a:solidFill>
                <a:latin typeface="Arial"/>
                <a:ea typeface="Arial"/>
                <a:cs typeface="Arial"/>
                <a:sym typeface="Arial"/>
              </a:defRPr>
            </a:lvl3pPr>
            <a:lvl4pPr indent="0" lvl="3" marL="0" marR="0" rtl="0" algn="r">
              <a:spcBef>
                <a:spcPts val="0"/>
              </a:spcBef>
              <a:buNone/>
              <a:defRPr b="1" sz="700">
                <a:solidFill>
                  <a:schemeClr val="dk1"/>
                </a:solidFill>
                <a:latin typeface="Arial"/>
                <a:ea typeface="Arial"/>
                <a:cs typeface="Arial"/>
                <a:sym typeface="Arial"/>
              </a:defRPr>
            </a:lvl4pPr>
            <a:lvl5pPr indent="0" lvl="4" marL="0" marR="0" rtl="0" algn="r">
              <a:spcBef>
                <a:spcPts val="0"/>
              </a:spcBef>
              <a:buNone/>
              <a:defRPr b="1" sz="700">
                <a:solidFill>
                  <a:schemeClr val="dk1"/>
                </a:solidFill>
                <a:latin typeface="Arial"/>
                <a:ea typeface="Arial"/>
                <a:cs typeface="Arial"/>
                <a:sym typeface="Arial"/>
              </a:defRPr>
            </a:lvl5pPr>
            <a:lvl6pPr indent="0" lvl="5" marL="0" marR="0" rtl="0" algn="r">
              <a:spcBef>
                <a:spcPts val="0"/>
              </a:spcBef>
              <a:buNone/>
              <a:defRPr b="1" sz="700">
                <a:solidFill>
                  <a:schemeClr val="dk1"/>
                </a:solidFill>
                <a:latin typeface="Arial"/>
                <a:ea typeface="Arial"/>
                <a:cs typeface="Arial"/>
                <a:sym typeface="Arial"/>
              </a:defRPr>
            </a:lvl6pPr>
            <a:lvl7pPr indent="0" lvl="6" marL="0" marR="0" rtl="0" algn="r">
              <a:spcBef>
                <a:spcPts val="0"/>
              </a:spcBef>
              <a:buNone/>
              <a:defRPr b="1" sz="700">
                <a:solidFill>
                  <a:schemeClr val="dk1"/>
                </a:solidFill>
                <a:latin typeface="Arial"/>
                <a:ea typeface="Arial"/>
                <a:cs typeface="Arial"/>
                <a:sym typeface="Arial"/>
              </a:defRPr>
            </a:lvl7pPr>
            <a:lvl8pPr indent="0" lvl="7" marL="0" marR="0" rtl="0" algn="r">
              <a:spcBef>
                <a:spcPts val="0"/>
              </a:spcBef>
              <a:buNone/>
              <a:defRPr b="1" sz="700">
                <a:solidFill>
                  <a:schemeClr val="dk1"/>
                </a:solidFill>
                <a:latin typeface="Arial"/>
                <a:ea typeface="Arial"/>
                <a:cs typeface="Arial"/>
                <a:sym typeface="Arial"/>
              </a:defRPr>
            </a:lvl8pPr>
            <a:lvl9pPr indent="0" lvl="8" marL="0" marR="0" rtl="0" algn="r">
              <a:spcBef>
                <a:spcPts val="0"/>
              </a:spcBef>
              <a:buNone/>
              <a:defRPr b="1" sz="7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7" name="Google Shape;207;p34"/>
          <p:cNvSpPr txBox="1"/>
          <p:nvPr>
            <p:ph type="title"/>
          </p:nvPr>
        </p:nvSpPr>
        <p:spPr>
          <a:xfrm>
            <a:off x="457200" y="457199"/>
            <a:ext cx="7086600" cy="14136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dk1"/>
              </a:buClr>
              <a:buSzPts val="1400"/>
              <a:buFont typeface="Arial"/>
              <a:buNone/>
              <a:defRPr b="1" i="0" sz="4000" u="none" cap="none" strike="noStrike">
                <a:solidFill>
                  <a:schemeClr val="dk1"/>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08" name="Google Shape;208;p34"/>
          <p:cNvSpPr txBox="1"/>
          <p:nvPr>
            <p:ph idx="1" type="body"/>
          </p:nvPr>
        </p:nvSpPr>
        <p:spPr>
          <a:xfrm>
            <a:off x="457200" y="1920240"/>
            <a:ext cx="7086600" cy="2423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900"/>
              </a:spcBef>
              <a:spcAft>
                <a:spcPts val="0"/>
              </a:spcAft>
              <a:buClr>
                <a:schemeClr val="dk1"/>
              </a:buClr>
              <a:buSzPts val="1400"/>
              <a:buFont typeface="Arial"/>
              <a:buNone/>
              <a:defRPr b="1" i="0" sz="18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indent="-342900" lvl="2" marL="1371600" marR="0" rtl="0" algn="l">
              <a:lnSpc>
                <a:spcPct val="10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10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One Picture">
  <p:cSld name="Text and One Picture">
    <p:spTree>
      <p:nvGrpSpPr>
        <p:cNvPr id="209" name="Shape 209"/>
        <p:cNvGrpSpPr/>
        <p:nvPr/>
      </p:nvGrpSpPr>
      <p:grpSpPr>
        <a:xfrm>
          <a:off x="0" y="0"/>
          <a:ext cx="0" cy="0"/>
          <a:chOff x="0" y="0"/>
          <a:chExt cx="0" cy="0"/>
        </a:xfrm>
      </p:grpSpPr>
      <p:sp>
        <p:nvSpPr>
          <p:cNvPr id="210" name="Google Shape;210;p35"/>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7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1" name="Google Shape;211;p35"/>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sz="700">
                <a:solidFill>
                  <a:schemeClr val="dk1"/>
                </a:solidFill>
                <a:latin typeface="Arial"/>
                <a:ea typeface="Arial"/>
                <a:cs typeface="Arial"/>
                <a:sym typeface="Arial"/>
              </a:defRPr>
            </a:lvl1pPr>
            <a:lvl2pPr indent="0" lvl="1" marL="0" marR="0" rtl="0" algn="r">
              <a:spcBef>
                <a:spcPts val="0"/>
              </a:spcBef>
              <a:buNone/>
              <a:defRPr b="1" sz="700">
                <a:solidFill>
                  <a:schemeClr val="dk1"/>
                </a:solidFill>
                <a:latin typeface="Arial"/>
                <a:ea typeface="Arial"/>
                <a:cs typeface="Arial"/>
                <a:sym typeface="Arial"/>
              </a:defRPr>
            </a:lvl2pPr>
            <a:lvl3pPr indent="0" lvl="2" marL="0" marR="0" rtl="0" algn="r">
              <a:spcBef>
                <a:spcPts val="0"/>
              </a:spcBef>
              <a:buNone/>
              <a:defRPr b="1" sz="700">
                <a:solidFill>
                  <a:schemeClr val="dk1"/>
                </a:solidFill>
                <a:latin typeface="Arial"/>
                <a:ea typeface="Arial"/>
                <a:cs typeface="Arial"/>
                <a:sym typeface="Arial"/>
              </a:defRPr>
            </a:lvl3pPr>
            <a:lvl4pPr indent="0" lvl="3" marL="0" marR="0" rtl="0" algn="r">
              <a:spcBef>
                <a:spcPts val="0"/>
              </a:spcBef>
              <a:buNone/>
              <a:defRPr b="1" sz="700">
                <a:solidFill>
                  <a:schemeClr val="dk1"/>
                </a:solidFill>
                <a:latin typeface="Arial"/>
                <a:ea typeface="Arial"/>
                <a:cs typeface="Arial"/>
                <a:sym typeface="Arial"/>
              </a:defRPr>
            </a:lvl4pPr>
            <a:lvl5pPr indent="0" lvl="4" marL="0" marR="0" rtl="0" algn="r">
              <a:spcBef>
                <a:spcPts val="0"/>
              </a:spcBef>
              <a:buNone/>
              <a:defRPr b="1" sz="700">
                <a:solidFill>
                  <a:schemeClr val="dk1"/>
                </a:solidFill>
                <a:latin typeface="Arial"/>
                <a:ea typeface="Arial"/>
                <a:cs typeface="Arial"/>
                <a:sym typeface="Arial"/>
              </a:defRPr>
            </a:lvl5pPr>
            <a:lvl6pPr indent="0" lvl="5" marL="0" marR="0" rtl="0" algn="r">
              <a:spcBef>
                <a:spcPts val="0"/>
              </a:spcBef>
              <a:buNone/>
              <a:defRPr b="1" sz="700">
                <a:solidFill>
                  <a:schemeClr val="dk1"/>
                </a:solidFill>
                <a:latin typeface="Arial"/>
                <a:ea typeface="Arial"/>
                <a:cs typeface="Arial"/>
                <a:sym typeface="Arial"/>
              </a:defRPr>
            </a:lvl6pPr>
            <a:lvl7pPr indent="0" lvl="6" marL="0" marR="0" rtl="0" algn="r">
              <a:spcBef>
                <a:spcPts val="0"/>
              </a:spcBef>
              <a:buNone/>
              <a:defRPr b="1" sz="700">
                <a:solidFill>
                  <a:schemeClr val="dk1"/>
                </a:solidFill>
                <a:latin typeface="Arial"/>
                <a:ea typeface="Arial"/>
                <a:cs typeface="Arial"/>
                <a:sym typeface="Arial"/>
              </a:defRPr>
            </a:lvl7pPr>
            <a:lvl8pPr indent="0" lvl="7" marL="0" marR="0" rtl="0" algn="r">
              <a:spcBef>
                <a:spcPts val="0"/>
              </a:spcBef>
              <a:buNone/>
              <a:defRPr b="1" sz="700">
                <a:solidFill>
                  <a:schemeClr val="dk1"/>
                </a:solidFill>
                <a:latin typeface="Arial"/>
                <a:ea typeface="Arial"/>
                <a:cs typeface="Arial"/>
                <a:sym typeface="Arial"/>
              </a:defRPr>
            </a:lvl8pPr>
            <a:lvl9pPr indent="0" lvl="8" marL="0" marR="0" rtl="0" algn="r">
              <a:spcBef>
                <a:spcPts val="0"/>
              </a:spcBef>
              <a:buNone/>
              <a:defRPr b="1" sz="7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12" name="Google Shape;212;p35"/>
          <p:cNvSpPr txBox="1"/>
          <p:nvPr>
            <p:ph idx="1" type="body"/>
          </p:nvPr>
        </p:nvSpPr>
        <p:spPr>
          <a:xfrm>
            <a:off x="457200" y="594360"/>
            <a:ext cx="3566100" cy="38823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9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1"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9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213" name="Google Shape;213;p35"/>
          <p:cNvSpPr/>
          <p:nvPr>
            <p:ph idx="2" type="pic"/>
          </p:nvPr>
        </p:nvSpPr>
        <p:spPr>
          <a:xfrm>
            <a:off x="4251960" y="1214566"/>
            <a:ext cx="4434900" cy="2864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7" lvl="2" marL="230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214" name="Google Shape;214;p35"/>
          <p:cNvSpPr txBox="1"/>
          <p:nvPr>
            <p:ph idx="3" type="body"/>
          </p:nvPr>
        </p:nvSpPr>
        <p:spPr>
          <a:xfrm>
            <a:off x="4251960" y="4154833"/>
            <a:ext cx="4434900" cy="3219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cxnSp>
        <p:nvCxnSpPr>
          <p:cNvPr id="215" name="Google Shape;215;p35"/>
          <p:cNvCxnSpPr/>
          <p:nvPr/>
        </p:nvCxnSpPr>
        <p:spPr>
          <a:xfrm>
            <a:off x="457200" y="457200"/>
            <a:ext cx="8229600" cy="0"/>
          </a:xfrm>
          <a:prstGeom prst="straightConnector1">
            <a:avLst/>
          </a:prstGeom>
          <a:noFill/>
          <a:ln cap="flat" cmpd="sng" w="47625">
            <a:solidFill>
              <a:schemeClr val="dk1"/>
            </a:solidFill>
            <a:prstDash val="solid"/>
            <a:round/>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wo Picture">
  <p:cSld name="Text and Two Picture">
    <p:spTree>
      <p:nvGrpSpPr>
        <p:cNvPr id="216" name="Shape 216"/>
        <p:cNvGrpSpPr/>
        <p:nvPr/>
      </p:nvGrpSpPr>
      <p:grpSpPr>
        <a:xfrm>
          <a:off x="0" y="0"/>
          <a:ext cx="0" cy="0"/>
          <a:chOff x="0" y="0"/>
          <a:chExt cx="0" cy="0"/>
        </a:xfrm>
      </p:grpSpPr>
      <p:sp>
        <p:nvSpPr>
          <p:cNvPr id="217" name="Google Shape;217;p36"/>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7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8" name="Google Shape;218;p36"/>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sz="700">
                <a:solidFill>
                  <a:schemeClr val="dk1"/>
                </a:solidFill>
                <a:latin typeface="Arial"/>
                <a:ea typeface="Arial"/>
                <a:cs typeface="Arial"/>
                <a:sym typeface="Arial"/>
              </a:defRPr>
            </a:lvl1pPr>
            <a:lvl2pPr indent="0" lvl="1" marL="0" marR="0" rtl="0" algn="r">
              <a:spcBef>
                <a:spcPts val="0"/>
              </a:spcBef>
              <a:buNone/>
              <a:defRPr b="1" sz="700">
                <a:solidFill>
                  <a:schemeClr val="dk1"/>
                </a:solidFill>
                <a:latin typeface="Arial"/>
                <a:ea typeface="Arial"/>
                <a:cs typeface="Arial"/>
                <a:sym typeface="Arial"/>
              </a:defRPr>
            </a:lvl2pPr>
            <a:lvl3pPr indent="0" lvl="2" marL="0" marR="0" rtl="0" algn="r">
              <a:spcBef>
                <a:spcPts val="0"/>
              </a:spcBef>
              <a:buNone/>
              <a:defRPr b="1" sz="700">
                <a:solidFill>
                  <a:schemeClr val="dk1"/>
                </a:solidFill>
                <a:latin typeface="Arial"/>
                <a:ea typeface="Arial"/>
                <a:cs typeface="Arial"/>
                <a:sym typeface="Arial"/>
              </a:defRPr>
            </a:lvl3pPr>
            <a:lvl4pPr indent="0" lvl="3" marL="0" marR="0" rtl="0" algn="r">
              <a:spcBef>
                <a:spcPts val="0"/>
              </a:spcBef>
              <a:buNone/>
              <a:defRPr b="1" sz="700">
                <a:solidFill>
                  <a:schemeClr val="dk1"/>
                </a:solidFill>
                <a:latin typeface="Arial"/>
                <a:ea typeface="Arial"/>
                <a:cs typeface="Arial"/>
                <a:sym typeface="Arial"/>
              </a:defRPr>
            </a:lvl4pPr>
            <a:lvl5pPr indent="0" lvl="4" marL="0" marR="0" rtl="0" algn="r">
              <a:spcBef>
                <a:spcPts val="0"/>
              </a:spcBef>
              <a:buNone/>
              <a:defRPr b="1" sz="700">
                <a:solidFill>
                  <a:schemeClr val="dk1"/>
                </a:solidFill>
                <a:latin typeface="Arial"/>
                <a:ea typeface="Arial"/>
                <a:cs typeface="Arial"/>
                <a:sym typeface="Arial"/>
              </a:defRPr>
            </a:lvl5pPr>
            <a:lvl6pPr indent="0" lvl="5" marL="0" marR="0" rtl="0" algn="r">
              <a:spcBef>
                <a:spcPts val="0"/>
              </a:spcBef>
              <a:buNone/>
              <a:defRPr b="1" sz="700">
                <a:solidFill>
                  <a:schemeClr val="dk1"/>
                </a:solidFill>
                <a:latin typeface="Arial"/>
                <a:ea typeface="Arial"/>
                <a:cs typeface="Arial"/>
                <a:sym typeface="Arial"/>
              </a:defRPr>
            </a:lvl6pPr>
            <a:lvl7pPr indent="0" lvl="6" marL="0" marR="0" rtl="0" algn="r">
              <a:spcBef>
                <a:spcPts val="0"/>
              </a:spcBef>
              <a:buNone/>
              <a:defRPr b="1" sz="700">
                <a:solidFill>
                  <a:schemeClr val="dk1"/>
                </a:solidFill>
                <a:latin typeface="Arial"/>
                <a:ea typeface="Arial"/>
                <a:cs typeface="Arial"/>
                <a:sym typeface="Arial"/>
              </a:defRPr>
            </a:lvl7pPr>
            <a:lvl8pPr indent="0" lvl="7" marL="0" marR="0" rtl="0" algn="r">
              <a:spcBef>
                <a:spcPts val="0"/>
              </a:spcBef>
              <a:buNone/>
              <a:defRPr b="1" sz="700">
                <a:solidFill>
                  <a:schemeClr val="dk1"/>
                </a:solidFill>
                <a:latin typeface="Arial"/>
                <a:ea typeface="Arial"/>
                <a:cs typeface="Arial"/>
                <a:sym typeface="Arial"/>
              </a:defRPr>
            </a:lvl8pPr>
            <a:lvl9pPr indent="0" lvl="8" marL="0" marR="0" rtl="0" algn="r">
              <a:spcBef>
                <a:spcPts val="0"/>
              </a:spcBef>
              <a:buNone/>
              <a:defRPr b="1" sz="7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19" name="Google Shape;219;p36"/>
          <p:cNvSpPr txBox="1"/>
          <p:nvPr>
            <p:ph idx="1" type="body"/>
          </p:nvPr>
        </p:nvSpPr>
        <p:spPr>
          <a:xfrm>
            <a:off x="457200" y="594360"/>
            <a:ext cx="3566100" cy="38823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9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1"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9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cxnSp>
        <p:nvCxnSpPr>
          <p:cNvPr id="220" name="Google Shape;220;p36"/>
          <p:cNvCxnSpPr/>
          <p:nvPr/>
        </p:nvCxnSpPr>
        <p:spPr>
          <a:xfrm>
            <a:off x="457200" y="457200"/>
            <a:ext cx="8229600" cy="0"/>
          </a:xfrm>
          <a:prstGeom prst="straightConnector1">
            <a:avLst/>
          </a:prstGeom>
          <a:noFill/>
          <a:ln cap="flat" cmpd="sng" w="47625">
            <a:solidFill>
              <a:schemeClr val="dk1"/>
            </a:solidFill>
            <a:prstDash val="solid"/>
            <a:round/>
            <a:headEnd len="sm" w="sm" type="none"/>
            <a:tailEnd len="sm" w="sm" type="none"/>
          </a:ln>
        </p:spPr>
      </p:cxnSp>
      <p:sp>
        <p:nvSpPr>
          <p:cNvPr id="221" name="Google Shape;221;p36"/>
          <p:cNvSpPr/>
          <p:nvPr>
            <p:ph idx="2" type="pic"/>
          </p:nvPr>
        </p:nvSpPr>
        <p:spPr>
          <a:xfrm>
            <a:off x="4251960" y="1214566"/>
            <a:ext cx="2148900" cy="28656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7" lvl="2" marL="230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222" name="Google Shape;222;p36"/>
          <p:cNvSpPr txBox="1"/>
          <p:nvPr>
            <p:ph idx="3" type="body"/>
          </p:nvPr>
        </p:nvSpPr>
        <p:spPr>
          <a:xfrm>
            <a:off x="4251960" y="4154833"/>
            <a:ext cx="2148900" cy="3219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223" name="Google Shape;223;p36"/>
          <p:cNvSpPr txBox="1"/>
          <p:nvPr>
            <p:ph idx="4" type="body"/>
          </p:nvPr>
        </p:nvSpPr>
        <p:spPr>
          <a:xfrm>
            <a:off x="6537960" y="4154833"/>
            <a:ext cx="2148900" cy="3219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224" name="Google Shape;224;p36"/>
          <p:cNvSpPr/>
          <p:nvPr>
            <p:ph idx="5" type="pic"/>
          </p:nvPr>
        </p:nvSpPr>
        <p:spPr>
          <a:xfrm>
            <a:off x="6537960" y="1214566"/>
            <a:ext cx="2148900" cy="28656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7" lvl="2" marL="230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
  <p:cSld name="Three Picture">
    <p:spTree>
      <p:nvGrpSpPr>
        <p:cNvPr id="225" name="Shape 225"/>
        <p:cNvGrpSpPr/>
        <p:nvPr/>
      </p:nvGrpSpPr>
      <p:grpSpPr>
        <a:xfrm>
          <a:off x="0" y="0"/>
          <a:ext cx="0" cy="0"/>
          <a:chOff x="0" y="0"/>
          <a:chExt cx="0" cy="0"/>
        </a:xfrm>
      </p:grpSpPr>
      <p:sp>
        <p:nvSpPr>
          <p:cNvPr id="226" name="Google Shape;226;p37"/>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7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7" name="Google Shape;227;p37"/>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sz="700">
                <a:solidFill>
                  <a:schemeClr val="dk1"/>
                </a:solidFill>
                <a:latin typeface="Arial"/>
                <a:ea typeface="Arial"/>
                <a:cs typeface="Arial"/>
                <a:sym typeface="Arial"/>
              </a:defRPr>
            </a:lvl1pPr>
            <a:lvl2pPr indent="0" lvl="1" marL="0" marR="0" rtl="0" algn="r">
              <a:spcBef>
                <a:spcPts val="0"/>
              </a:spcBef>
              <a:buNone/>
              <a:defRPr b="1" sz="700">
                <a:solidFill>
                  <a:schemeClr val="dk1"/>
                </a:solidFill>
                <a:latin typeface="Arial"/>
                <a:ea typeface="Arial"/>
                <a:cs typeface="Arial"/>
                <a:sym typeface="Arial"/>
              </a:defRPr>
            </a:lvl2pPr>
            <a:lvl3pPr indent="0" lvl="2" marL="0" marR="0" rtl="0" algn="r">
              <a:spcBef>
                <a:spcPts val="0"/>
              </a:spcBef>
              <a:buNone/>
              <a:defRPr b="1" sz="700">
                <a:solidFill>
                  <a:schemeClr val="dk1"/>
                </a:solidFill>
                <a:latin typeface="Arial"/>
                <a:ea typeface="Arial"/>
                <a:cs typeface="Arial"/>
                <a:sym typeface="Arial"/>
              </a:defRPr>
            </a:lvl3pPr>
            <a:lvl4pPr indent="0" lvl="3" marL="0" marR="0" rtl="0" algn="r">
              <a:spcBef>
                <a:spcPts val="0"/>
              </a:spcBef>
              <a:buNone/>
              <a:defRPr b="1" sz="700">
                <a:solidFill>
                  <a:schemeClr val="dk1"/>
                </a:solidFill>
                <a:latin typeface="Arial"/>
                <a:ea typeface="Arial"/>
                <a:cs typeface="Arial"/>
                <a:sym typeface="Arial"/>
              </a:defRPr>
            </a:lvl4pPr>
            <a:lvl5pPr indent="0" lvl="4" marL="0" marR="0" rtl="0" algn="r">
              <a:spcBef>
                <a:spcPts val="0"/>
              </a:spcBef>
              <a:buNone/>
              <a:defRPr b="1" sz="700">
                <a:solidFill>
                  <a:schemeClr val="dk1"/>
                </a:solidFill>
                <a:latin typeface="Arial"/>
                <a:ea typeface="Arial"/>
                <a:cs typeface="Arial"/>
                <a:sym typeface="Arial"/>
              </a:defRPr>
            </a:lvl5pPr>
            <a:lvl6pPr indent="0" lvl="5" marL="0" marR="0" rtl="0" algn="r">
              <a:spcBef>
                <a:spcPts val="0"/>
              </a:spcBef>
              <a:buNone/>
              <a:defRPr b="1" sz="700">
                <a:solidFill>
                  <a:schemeClr val="dk1"/>
                </a:solidFill>
                <a:latin typeface="Arial"/>
                <a:ea typeface="Arial"/>
                <a:cs typeface="Arial"/>
                <a:sym typeface="Arial"/>
              </a:defRPr>
            </a:lvl6pPr>
            <a:lvl7pPr indent="0" lvl="6" marL="0" marR="0" rtl="0" algn="r">
              <a:spcBef>
                <a:spcPts val="0"/>
              </a:spcBef>
              <a:buNone/>
              <a:defRPr b="1" sz="700">
                <a:solidFill>
                  <a:schemeClr val="dk1"/>
                </a:solidFill>
                <a:latin typeface="Arial"/>
                <a:ea typeface="Arial"/>
                <a:cs typeface="Arial"/>
                <a:sym typeface="Arial"/>
              </a:defRPr>
            </a:lvl7pPr>
            <a:lvl8pPr indent="0" lvl="7" marL="0" marR="0" rtl="0" algn="r">
              <a:spcBef>
                <a:spcPts val="0"/>
              </a:spcBef>
              <a:buNone/>
              <a:defRPr b="1" sz="700">
                <a:solidFill>
                  <a:schemeClr val="dk1"/>
                </a:solidFill>
                <a:latin typeface="Arial"/>
                <a:ea typeface="Arial"/>
                <a:cs typeface="Arial"/>
                <a:sym typeface="Arial"/>
              </a:defRPr>
            </a:lvl8pPr>
            <a:lvl9pPr indent="0" lvl="8" marL="0" marR="0" rtl="0" algn="r">
              <a:spcBef>
                <a:spcPts val="0"/>
              </a:spcBef>
              <a:buNone/>
              <a:defRPr b="1" sz="7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8" name="Google Shape;228;p37"/>
          <p:cNvSpPr txBox="1"/>
          <p:nvPr>
            <p:ph idx="1" type="body"/>
          </p:nvPr>
        </p:nvSpPr>
        <p:spPr>
          <a:xfrm>
            <a:off x="6175376" y="4233860"/>
            <a:ext cx="2511300" cy="243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229" name="Google Shape;229;p37"/>
          <p:cNvSpPr txBox="1"/>
          <p:nvPr>
            <p:ph idx="2" type="body"/>
          </p:nvPr>
        </p:nvSpPr>
        <p:spPr>
          <a:xfrm>
            <a:off x="457200" y="4233860"/>
            <a:ext cx="2516100" cy="243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230" name="Google Shape;230;p37"/>
          <p:cNvSpPr txBox="1"/>
          <p:nvPr>
            <p:ph idx="3" type="body"/>
          </p:nvPr>
        </p:nvSpPr>
        <p:spPr>
          <a:xfrm>
            <a:off x="3314700" y="4233860"/>
            <a:ext cx="2514600" cy="243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1400"/>
              <a:buFont typeface="Arial"/>
              <a:buNone/>
              <a:defRPr b="0" i="0" sz="7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chemeClr val="dk1"/>
              </a:buClr>
              <a:buSzPts val="1200"/>
              <a:buFont typeface="Arial"/>
              <a:buNone/>
              <a:defRPr b="0" i="0" sz="7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231" name="Google Shape;231;p37"/>
          <p:cNvSpPr/>
          <p:nvPr>
            <p:ph idx="4" type="pic"/>
          </p:nvPr>
        </p:nvSpPr>
        <p:spPr>
          <a:xfrm>
            <a:off x="458788" y="811872"/>
            <a:ext cx="2514600" cy="33465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7" lvl="2" marL="230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232" name="Google Shape;232;p37"/>
          <p:cNvSpPr/>
          <p:nvPr>
            <p:ph idx="5" type="pic"/>
          </p:nvPr>
        </p:nvSpPr>
        <p:spPr>
          <a:xfrm>
            <a:off x="3314700" y="811872"/>
            <a:ext cx="2514600" cy="33465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7" lvl="2" marL="230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233" name="Google Shape;233;p37"/>
          <p:cNvSpPr/>
          <p:nvPr>
            <p:ph idx="6" type="pic"/>
          </p:nvPr>
        </p:nvSpPr>
        <p:spPr>
          <a:xfrm>
            <a:off x="6175375" y="811872"/>
            <a:ext cx="2514600" cy="33465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7" lvl="2" marL="230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7"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2"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hank You" showMasterSp="0">
  <p:cSld name="1_Thank You">
    <p:bg>
      <p:bgPr>
        <a:solidFill>
          <a:schemeClr val="dk2"/>
        </a:solidFill>
      </p:bgPr>
    </p:bg>
    <p:spTree>
      <p:nvGrpSpPr>
        <p:cNvPr id="234" name="Shape 234"/>
        <p:cNvGrpSpPr/>
        <p:nvPr/>
      </p:nvGrpSpPr>
      <p:grpSpPr>
        <a:xfrm>
          <a:off x="0" y="0"/>
          <a:ext cx="0" cy="0"/>
          <a:chOff x="0" y="0"/>
          <a:chExt cx="0" cy="0"/>
        </a:xfrm>
      </p:grpSpPr>
      <p:sp>
        <p:nvSpPr>
          <p:cNvPr id="235" name="Google Shape;235;p38"/>
          <p:cNvSpPr txBox="1"/>
          <p:nvPr/>
        </p:nvSpPr>
        <p:spPr>
          <a:xfrm>
            <a:off x="457199" y="457200"/>
            <a:ext cx="4114800" cy="914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US" sz="6500">
                <a:solidFill>
                  <a:schemeClr val="lt1"/>
                </a:solidFill>
                <a:latin typeface="Arial"/>
                <a:ea typeface="Arial"/>
                <a:cs typeface="Arial"/>
                <a:sym typeface="Arial"/>
              </a:rPr>
              <a:t>Thank you.</a:t>
            </a:r>
            <a:endParaRPr b="1" sz="6500">
              <a:solidFill>
                <a:schemeClr val="lt1"/>
              </a:solidFill>
              <a:latin typeface="Arial"/>
              <a:ea typeface="Arial"/>
              <a:cs typeface="Arial"/>
              <a:sym typeface="Arial"/>
            </a:endParaRPr>
          </a:p>
        </p:txBody>
      </p:sp>
      <p:sp>
        <p:nvSpPr>
          <p:cNvPr id="236" name="Google Shape;236;p38"/>
          <p:cNvSpPr txBox="1"/>
          <p:nvPr>
            <p:ph idx="1" type="subTitle"/>
          </p:nvPr>
        </p:nvSpPr>
        <p:spPr>
          <a:xfrm>
            <a:off x="457200" y="1691640"/>
            <a:ext cx="4114800" cy="6858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900"/>
              </a:spcBef>
              <a:spcAft>
                <a:spcPts val="0"/>
              </a:spcAft>
              <a:buClr>
                <a:schemeClr val="lt1"/>
              </a:buClr>
              <a:buSzPts val="1400"/>
              <a:buFont typeface="Arial"/>
              <a:buNone/>
              <a:defRPr b="1" i="0" sz="2000" u="none" cap="none" strike="noStrike">
                <a:solidFill>
                  <a:schemeClr val="lt1"/>
                </a:solidFill>
                <a:latin typeface="Arial"/>
                <a:ea typeface="Arial"/>
                <a:cs typeface="Arial"/>
                <a:sym typeface="Arial"/>
              </a:defRPr>
            </a:lvl1pPr>
            <a:lvl2pPr indent="0" lvl="1" marL="457200" marR="0" rtl="0" algn="ctr">
              <a:lnSpc>
                <a:spcPct val="100000"/>
              </a:lnSpc>
              <a:spcBef>
                <a:spcPts val="900"/>
              </a:spcBef>
              <a:spcAft>
                <a:spcPts val="0"/>
              </a:spcAft>
              <a:buClr>
                <a:schemeClr val="lt1"/>
              </a:buClr>
              <a:buSzPts val="1400"/>
              <a:buFont typeface="Arial"/>
              <a:buNone/>
              <a:defRPr b="0" i="0" sz="1200" u="none" cap="none" strike="noStrike">
                <a:solidFill>
                  <a:schemeClr val="lt1"/>
                </a:solidFill>
                <a:latin typeface="Arial"/>
                <a:ea typeface="Arial"/>
                <a:cs typeface="Arial"/>
                <a:sym typeface="Arial"/>
              </a:defRPr>
            </a:lvl2pPr>
            <a:lvl3pPr indent="0" lvl="2" marL="9144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3pPr>
            <a:lvl4pPr indent="0" lvl="3" marL="13716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4pPr>
            <a:lvl5pPr indent="0" lvl="4" marL="18288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5pPr>
            <a:lvl6pPr indent="0" lvl="5" marL="22860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6pPr>
            <a:lvl7pPr indent="0" lvl="6" marL="27432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7pPr>
            <a:lvl8pPr indent="0" lvl="7" marL="32004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8pPr>
            <a:lvl9pPr indent="0" lvl="8" marL="3657600" marR="0" rtl="0" algn="ctr">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9pPr>
          </a:lstStyle>
          <a:p/>
        </p:txBody>
      </p:sp>
      <p:sp>
        <p:nvSpPr>
          <p:cNvPr id="237" name="Google Shape;237;p38"/>
          <p:cNvSpPr txBox="1"/>
          <p:nvPr/>
        </p:nvSpPr>
        <p:spPr>
          <a:xfrm>
            <a:off x="2812568" y="4700032"/>
            <a:ext cx="4023300" cy="228600"/>
          </a:xfrm>
          <a:prstGeom prst="rect">
            <a:avLst/>
          </a:prstGeom>
          <a:noFill/>
          <a:ln>
            <a:noFill/>
          </a:ln>
        </p:spPr>
        <p:txBody>
          <a:bodyPr anchorCtr="0" anchor="b" bIns="0" lIns="0" spcFirstLastPara="1" rIns="182875" wrap="square" tIns="0">
            <a:noAutofit/>
          </a:bodyPr>
          <a:lstStyle/>
          <a:p>
            <a:pPr indent="0" lvl="0" marL="0" marR="0" rtl="0" algn="l">
              <a:spcBef>
                <a:spcPts val="0"/>
              </a:spcBef>
              <a:spcAft>
                <a:spcPts val="0"/>
              </a:spcAft>
              <a:buNone/>
            </a:pPr>
            <a:r>
              <a:rPr lang="en-US" sz="700">
                <a:solidFill>
                  <a:schemeClr val="lt1"/>
                </a:solidFill>
                <a:latin typeface="Arial Narrow"/>
                <a:ea typeface="Arial Narrow"/>
                <a:cs typeface="Arial Narrow"/>
                <a:sym typeface="Arial Narrow"/>
              </a:rPr>
              <a:t>Confidential and proprietary materials for authorized Verizon personnel and outside agencies only.</a:t>
            </a:r>
            <a:r>
              <a:rPr lang="en-US" sz="700">
                <a:solidFill>
                  <a:schemeClr val="lt1"/>
                </a:solidFill>
                <a:latin typeface="Arial Narrow"/>
                <a:ea typeface="Arial Narrow"/>
                <a:cs typeface="Arial Narrow"/>
                <a:sym typeface="Arial Narrow"/>
              </a:rPr>
              <a:t> </a:t>
            </a:r>
            <a:r>
              <a:rPr lang="en-US" sz="700">
                <a:solidFill>
                  <a:schemeClr val="lt1"/>
                </a:solidFill>
                <a:latin typeface="Arial Narrow"/>
                <a:ea typeface="Arial Narrow"/>
                <a:cs typeface="Arial Narrow"/>
                <a:sym typeface="Arial Narrow"/>
              </a:rPr>
              <a:t>Use, disclosure or distribution of this material is not permitted to any unauthorized persons or third parties except by written agreement.</a:t>
            </a:r>
            <a:endParaRPr sz="700">
              <a:solidFill>
                <a:schemeClr val="lt1"/>
              </a:solidFill>
              <a:latin typeface="Arial Narrow"/>
              <a:ea typeface="Arial Narrow"/>
              <a:cs typeface="Arial Narrow"/>
              <a:sym typeface="Arial Narrow"/>
            </a:endParaRPr>
          </a:p>
        </p:txBody>
      </p:sp>
      <p:pic>
        <p:nvPicPr>
          <p:cNvPr id="238" name="Google Shape;238;p38"/>
          <p:cNvPicPr preferRelativeResize="0"/>
          <p:nvPr/>
        </p:nvPicPr>
        <p:blipFill rotWithShape="1">
          <a:blip r:embed="rId2">
            <a:alphaModFix/>
          </a:blip>
          <a:srcRect b="0" l="0" r="0" t="0"/>
          <a:stretch/>
        </p:blipFill>
        <p:spPr>
          <a:xfrm>
            <a:off x="353824" y="4618101"/>
            <a:ext cx="1069800" cy="39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Statement and Picture" showMasterSp="0">
  <p:cSld name="One Statement and Picture">
    <p:spTree>
      <p:nvGrpSpPr>
        <p:cNvPr id="37" name="Shape 37"/>
        <p:cNvGrpSpPr/>
        <p:nvPr/>
      </p:nvGrpSpPr>
      <p:grpSpPr>
        <a:xfrm>
          <a:off x="0" y="0"/>
          <a:ext cx="0" cy="0"/>
          <a:chOff x="0" y="0"/>
          <a:chExt cx="0" cy="0"/>
        </a:xfrm>
      </p:grpSpPr>
      <p:sp>
        <p:nvSpPr>
          <p:cNvPr id="38" name="Google Shape;38;p5"/>
          <p:cNvSpPr/>
          <p:nvPr>
            <p:ph idx="2" type="pic"/>
          </p:nvPr>
        </p:nvSpPr>
        <p:spPr>
          <a:xfrm>
            <a:off x="4572000" y="0"/>
            <a:ext cx="4572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6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8" lvl="2" marL="230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39" name="Google Shape;39;p5"/>
          <p:cNvSpPr txBox="1"/>
          <p:nvPr>
            <p:ph idx="1" type="body"/>
          </p:nvPr>
        </p:nvSpPr>
        <p:spPr>
          <a:xfrm>
            <a:off x="457199" y="594360"/>
            <a:ext cx="3749040" cy="3884964"/>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9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304800" lvl="2" marL="1371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40" name="Google Shape;40;p5"/>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7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1" name="Google Shape;41;p5"/>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i="0" sz="700" u="none" cap="none" strike="noStrike">
                <a:solidFill>
                  <a:schemeClr val="dk1"/>
                </a:solidFill>
                <a:latin typeface="Arial"/>
                <a:ea typeface="Arial"/>
                <a:cs typeface="Arial"/>
                <a:sym typeface="Arial"/>
              </a:defRPr>
            </a:lvl1pPr>
            <a:lvl2pPr indent="0" lvl="1" marL="0" marR="0" rtl="0" algn="r">
              <a:spcBef>
                <a:spcPts val="0"/>
              </a:spcBef>
              <a:buNone/>
              <a:defRPr b="1" i="0" sz="700" u="none" cap="none" strike="noStrike">
                <a:solidFill>
                  <a:schemeClr val="dk1"/>
                </a:solidFill>
                <a:latin typeface="Arial"/>
                <a:ea typeface="Arial"/>
                <a:cs typeface="Arial"/>
                <a:sym typeface="Arial"/>
              </a:defRPr>
            </a:lvl2pPr>
            <a:lvl3pPr indent="0" lvl="2" marL="0" marR="0" rtl="0" algn="r">
              <a:spcBef>
                <a:spcPts val="0"/>
              </a:spcBef>
              <a:buNone/>
              <a:defRPr b="1" i="0" sz="700" u="none" cap="none" strike="noStrike">
                <a:solidFill>
                  <a:schemeClr val="dk1"/>
                </a:solidFill>
                <a:latin typeface="Arial"/>
                <a:ea typeface="Arial"/>
                <a:cs typeface="Arial"/>
                <a:sym typeface="Arial"/>
              </a:defRPr>
            </a:lvl3pPr>
            <a:lvl4pPr indent="0" lvl="3" marL="0" marR="0" rtl="0" algn="r">
              <a:spcBef>
                <a:spcPts val="0"/>
              </a:spcBef>
              <a:buNone/>
              <a:defRPr b="1" i="0" sz="700" u="none" cap="none" strike="noStrike">
                <a:solidFill>
                  <a:schemeClr val="dk1"/>
                </a:solidFill>
                <a:latin typeface="Arial"/>
                <a:ea typeface="Arial"/>
                <a:cs typeface="Arial"/>
                <a:sym typeface="Arial"/>
              </a:defRPr>
            </a:lvl4pPr>
            <a:lvl5pPr indent="0" lvl="4" marL="0" marR="0" rtl="0" algn="r">
              <a:spcBef>
                <a:spcPts val="0"/>
              </a:spcBef>
              <a:buNone/>
              <a:defRPr b="1" i="0" sz="700" u="none" cap="none" strike="noStrike">
                <a:solidFill>
                  <a:schemeClr val="dk1"/>
                </a:solidFill>
                <a:latin typeface="Arial"/>
                <a:ea typeface="Arial"/>
                <a:cs typeface="Arial"/>
                <a:sym typeface="Arial"/>
              </a:defRPr>
            </a:lvl5pPr>
            <a:lvl6pPr indent="0" lvl="5" marL="0" marR="0" rtl="0" algn="r">
              <a:spcBef>
                <a:spcPts val="0"/>
              </a:spcBef>
              <a:buNone/>
              <a:defRPr b="1" i="0" sz="700" u="none" cap="none" strike="noStrike">
                <a:solidFill>
                  <a:schemeClr val="dk1"/>
                </a:solidFill>
                <a:latin typeface="Arial"/>
                <a:ea typeface="Arial"/>
                <a:cs typeface="Arial"/>
                <a:sym typeface="Arial"/>
              </a:defRPr>
            </a:lvl6pPr>
            <a:lvl7pPr indent="0" lvl="6" marL="0" marR="0" rtl="0" algn="r">
              <a:spcBef>
                <a:spcPts val="0"/>
              </a:spcBef>
              <a:buNone/>
              <a:defRPr b="1" i="0" sz="700" u="none" cap="none" strike="noStrike">
                <a:solidFill>
                  <a:schemeClr val="dk1"/>
                </a:solidFill>
                <a:latin typeface="Arial"/>
                <a:ea typeface="Arial"/>
                <a:cs typeface="Arial"/>
                <a:sym typeface="Arial"/>
              </a:defRPr>
            </a:lvl7pPr>
            <a:lvl8pPr indent="0" lvl="7" marL="0" marR="0" rtl="0" algn="r">
              <a:spcBef>
                <a:spcPts val="0"/>
              </a:spcBef>
              <a:buNone/>
              <a:defRPr b="1" i="0" sz="700" u="none" cap="none" strike="noStrike">
                <a:solidFill>
                  <a:schemeClr val="dk1"/>
                </a:solidFill>
                <a:latin typeface="Arial"/>
                <a:ea typeface="Arial"/>
                <a:cs typeface="Arial"/>
                <a:sym typeface="Arial"/>
              </a:defRPr>
            </a:lvl8pPr>
            <a:lvl9pPr indent="0" lvl="8" marL="0" marR="0" rtl="0" algn="r">
              <a:spcBef>
                <a:spcPts val="0"/>
              </a:spcBef>
              <a:buNone/>
              <a:defRPr b="1" i="0" sz="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p5"/>
          <p:cNvPicPr preferRelativeResize="0"/>
          <p:nvPr/>
        </p:nvPicPr>
        <p:blipFill rotWithShape="1">
          <a:blip r:embed="rId2">
            <a:alphaModFix/>
          </a:blip>
          <a:srcRect b="0" l="0" r="0" t="0"/>
          <a:stretch/>
        </p:blipFill>
        <p:spPr>
          <a:xfrm>
            <a:off x="353824" y="4618101"/>
            <a:ext cx="1069846" cy="3978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3" name="Shape 43"/>
        <p:cNvGrpSpPr/>
        <p:nvPr/>
      </p:nvGrpSpPr>
      <p:grpSpPr>
        <a:xfrm>
          <a:off x="0" y="0"/>
          <a:ext cx="0" cy="0"/>
          <a:chOff x="0" y="0"/>
          <a:chExt cx="0" cy="0"/>
        </a:xfrm>
      </p:grpSpPr>
      <p:sp>
        <p:nvSpPr>
          <p:cNvPr id="44" name="Google Shape;44;p6"/>
          <p:cNvSpPr txBox="1"/>
          <p:nvPr>
            <p:ph idx="1" type="body"/>
          </p:nvPr>
        </p:nvSpPr>
        <p:spPr>
          <a:xfrm>
            <a:off x="457200" y="1459580"/>
            <a:ext cx="7086600" cy="301752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900"/>
              </a:spcBef>
              <a:spcAft>
                <a:spcPts val="0"/>
              </a:spcAft>
              <a:buClr>
                <a:schemeClr val="dk1"/>
              </a:buClr>
              <a:buSzPts val="1400"/>
              <a:buFont typeface="Arial"/>
              <a:buNone/>
              <a:defRPr b="1" i="0" sz="12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304800" lvl="2" marL="1371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45" name="Google Shape;45;p6"/>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7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6" name="Google Shape;46;p6"/>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i="0" sz="700" u="none" cap="none" strike="noStrike">
                <a:solidFill>
                  <a:schemeClr val="dk1"/>
                </a:solidFill>
                <a:latin typeface="Arial"/>
                <a:ea typeface="Arial"/>
                <a:cs typeface="Arial"/>
                <a:sym typeface="Arial"/>
              </a:defRPr>
            </a:lvl1pPr>
            <a:lvl2pPr indent="0" lvl="1" marL="0" marR="0" rtl="0" algn="r">
              <a:spcBef>
                <a:spcPts val="0"/>
              </a:spcBef>
              <a:buNone/>
              <a:defRPr b="1" i="0" sz="700" u="none" cap="none" strike="noStrike">
                <a:solidFill>
                  <a:schemeClr val="dk1"/>
                </a:solidFill>
                <a:latin typeface="Arial"/>
                <a:ea typeface="Arial"/>
                <a:cs typeface="Arial"/>
                <a:sym typeface="Arial"/>
              </a:defRPr>
            </a:lvl2pPr>
            <a:lvl3pPr indent="0" lvl="2" marL="0" marR="0" rtl="0" algn="r">
              <a:spcBef>
                <a:spcPts val="0"/>
              </a:spcBef>
              <a:buNone/>
              <a:defRPr b="1" i="0" sz="700" u="none" cap="none" strike="noStrike">
                <a:solidFill>
                  <a:schemeClr val="dk1"/>
                </a:solidFill>
                <a:latin typeface="Arial"/>
                <a:ea typeface="Arial"/>
                <a:cs typeface="Arial"/>
                <a:sym typeface="Arial"/>
              </a:defRPr>
            </a:lvl3pPr>
            <a:lvl4pPr indent="0" lvl="3" marL="0" marR="0" rtl="0" algn="r">
              <a:spcBef>
                <a:spcPts val="0"/>
              </a:spcBef>
              <a:buNone/>
              <a:defRPr b="1" i="0" sz="700" u="none" cap="none" strike="noStrike">
                <a:solidFill>
                  <a:schemeClr val="dk1"/>
                </a:solidFill>
                <a:latin typeface="Arial"/>
                <a:ea typeface="Arial"/>
                <a:cs typeface="Arial"/>
                <a:sym typeface="Arial"/>
              </a:defRPr>
            </a:lvl4pPr>
            <a:lvl5pPr indent="0" lvl="4" marL="0" marR="0" rtl="0" algn="r">
              <a:spcBef>
                <a:spcPts val="0"/>
              </a:spcBef>
              <a:buNone/>
              <a:defRPr b="1" i="0" sz="700" u="none" cap="none" strike="noStrike">
                <a:solidFill>
                  <a:schemeClr val="dk1"/>
                </a:solidFill>
                <a:latin typeface="Arial"/>
                <a:ea typeface="Arial"/>
                <a:cs typeface="Arial"/>
                <a:sym typeface="Arial"/>
              </a:defRPr>
            </a:lvl5pPr>
            <a:lvl6pPr indent="0" lvl="5" marL="0" marR="0" rtl="0" algn="r">
              <a:spcBef>
                <a:spcPts val="0"/>
              </a:spcBef>
              <a:buNone/>
              <a:defRPr b="1" i="0" sz="700" u="none" cap="none" strike="noStrike">
                <a:solidFill>
                  <a:schemeClr val="dk1"/>
                </a:solidFill>
                <a:latin typeface="Arial"/>
                <a:ea typeface="Arial"/>
                <a:cs typeface="Arial"/>
                <a:sym typeface="Arial"/>
              </a:defRPr>
            </a:lvl6pPr>
            <a:lvl7pPr indent="0" lvl="6" marL="0" marR="0" rtl="0" algn="r">
              <a:spcBef>
                <a:spcPts val="0"/>
              </a:spcBef>
              <a:buNone/>
              <a:defRPr b="1" i="0" sz="700" u="none" cap="none" strike="noStrike">
                <a:solidFill>
                  <a:schemeClr val="dk1"/>
                </a:solidFill>
                <a:latin typeface="Arial"/>
                <a:ea typeface="Arial"/>
                <a:cs typeface="Arial"/>
                <a:sym typeface="Arial"/>
              </a:defRPr>
            </a:lvl7pPr>
            <a:lvl8pPr indent="0" lvl="7" marL="0" marR="0" rtl="0" algn="r">
              <a:spcBef>
                <a:spcPts val="0"/>
              </a:spcBef>
              <a:buNone/>
              <a:defRPr b="1" i="0" sz="700" u="none" cap="none" strike="noStrike">
                <a:solidFill>
                  <a:schemeClr val="dk1"/>
                </a:solidFill>
                <a:latin typeface="Arial"/>
                <a:ea typeface="Arial"/>
                <a:cs typeface="Arial"/>
                <a:sym typeface="Arial"/>
              </a:defRPr>
            </a:lvl8pPr>
            <a:lvl9pPr indent="0" lvl="8" marL="0" marR="0" rtl="0" algn="r">
              <a:spcBef>
                <a:spcPts val="0"/>
              </a:spcBef>
              <a:buNone/>
              <a:defRPr b="1" i="0" sz="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47" name="Google Shape;47;p6"/>
          <p:cNvCxnSpPr/>
          <p:nvPr/>
        </p:nvCxnSpPr>
        <p:spPr>
          <a:xfrm>
            <a:off x="457200" y="457200"/>
            <a:ext cx="8229600" cy="0"/>
          </a:xfrm>
          <a:prstGeom prst="straightConnector1">
            <a:avLst/>
          </a:prstGeom>
          <a:noFill/>
          <a:ln cap="flat" cmpd="sng" w="47625">
            <a:solidFill>
              <a:schemeClr val="dk1"/>
            </a:solidFill>
            <a:prstDash val="solid"/>
            <a:round/>
            <a:headEnd len="sm" w="sm" type="none"/>
            <a:tailEnd len="sm" w="sm" type="none"/>
          </a:ln>
        </p:spPr>
      </p:cxnSp>
      <p:sp>
        <p:nvSpPr>
          <p:cNvPr id="48" name="Google Shape;48;p6"/>
          <p:cNvSpPr txBox="1"/>
          <p:nvPr>
            <p:ph type="title"/>
          </p:nvPr>
        </p:nvSpPr>
        <p:spPr>
          <a:xfrm>
            <a:off x="457200" y="594360"/>
            <a:ext cx="7086600" cy="6858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7"/>
          <p:cNvSpPr txBox="1"/>
          <p:nvPr>
            <p:ph idx="11" type="ftr"/>
          </p:nvPr>
        </p:nvSpPr>
        <p:spPr>
          <a:xfrm>
            <a:off x="2565400" y="4782938"/>
            <a:ext cx="4876800"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7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 name="Google Shape;51;p7"/>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i="0" sz="700" u="none" cap="none" strike="noStrike">
                <a:solidFill>
                  <a:schemeClr val="dk1"/>
                </a:solidFill>
                <a:latin typeface="Arial"/>
                <a:ea typeface="Arial"/>
                <a:cs typeface="Arial"/>
                <a:sym typeface="Arial"/>
              </a:defRPr>
            </a:lvl1pPr>
            <a:lvl2pPr indent="0" lvl="1" marL="0" marR="0" rtl="0" algn="r">
              <a:spcBef>
                <a:spcPts val="0"/>
              </a:spcBef>
              <a:buNone/>
              <a:defRPr b="1" i="0" sz="700" u="none" cap="none" strike="noStrike">
                <a:solidFill>
                  <a:schemeClr val="dk1"/>
                </a:solidFill>
                <a:latin typeface="Arial"/>
                <a:ea typeface="Arial"/>
                <a:cs typeface="Arial"/>
                <a:sym typeface="Arial"/>
              </a:defRPr>
            </a:lvl2pPr>
            <a:lvl3pPr indent="0" lvl="2" marL="0" marR="0" rtl="0" algn="r">
              <a:spcBef>
                <a:spcPts val="0"/>
              </a:spcBef>
              <a:buNone/>
              <a:defRPr b="1" i="0" sz="700" u="none" cap="none" strike="noStrike">
                <a:solidFill>
                  <a:schemeClr val="dk1"/>
                </a:solidFill>
                <a:latin typeface="Arial"/>
                <a:ea typeface="Arial"/>
                <a:cs typeface="Arial"/>
                <a:sym typeface="Arial"/>
              </a:defRPr>
            </a:lvl3pPr>
            <a:lvl4pPr indent="0" lvl="3" marL="0" marR="0" rtl="0" algn="r">
              <a:spcBef>
                <a:spcPts val="0"/>
              </a:spcBef>
              <a:buNone/>
              <a:defRPr b="1" i="0" sz="700" u="none" cap="none" strike="noStrike">
                <a:solidFill>
                  <a:schemeClr val="dk1"/>
                </a:solidFill>
                <a:latin typeface="Arial"/>
                <a:ea typeface="Arial"/>
                <a:cs typeface="Arial"/>
                <a:sym typeface="Arial"/>
              </a:defRPr>
            </a:lvl4pPr>
            <a:lvl5pPr indent="0" lvl="4" marL="0" marR="0" rtl="0" algn="r">
              <a:spcBef>
                <a:spcPts val="0"/>
              </a:spcBef>
              <a:buNone/>
              <a:defRPr b="1" i="0" sz="700" u="none" cap="none" strike="noStrike">
                <a:solidFill>
                  <a:schemeClr val="dk1"/>
                </a:solidFill>
                <a:latin typeface="Arial"/>
                <a:ea typeface="Arial"/>
                <a:cs typeface="Arial"/>
                <a:sym typeface="Arial"/>
              </a:defRPr>
            </a:lvl5pPr>
            <a:lvl6pPr indent="0" lvl="5" marL="0" marR="0" rtl="0" algn="r">
              <a:spcBef>
                <a:spcPts val="0"/>
              </a:spcBef>
              <a:buNone/>
              <a:defRPr b="1" i="0" sz="700" u="none" cap="none" strike="noStrike">
                <a:solidFill>
                  <a:schemeClr val="dk1"/>
                </a:solidFill>
                <a:latin typeface="Arial"/>
                <a:ea typeface="Arial"/>
                <a:cs typeface="Arial"/>
                <a:sym typeface="Arial"/>
              </a:defRPr>
            </a:lvl6pPr>
            <a:lvl7pPr indent="0" lvl="6" marL="0" marR="0" rtl="0" algn="r">
              <a:spcBef>
                <a:spcPts val="0"/>
              </a:spcBef>
              <a:buNone/>
              <a:defRPr b="1" i="0" sz="700" u="none" cap="none" strike="noStrike">
                <a:solidFill>
                  <a:schemeClr val="dk1"/>
                </a:solidFill>
                <a:latin typeface="Arial"/>
                <a:ea typeface="Arial"/>
                <a:cs typeface="Arial"/>
                <a:sym typeface="Arial"/>
              </a:defRPr>
            </a:lvl7pPr>
            <a:lvl8pPr indent="0" lvl="7" marL="0" marR="0" rtl="0" algn="r">
              <a:spcBef>
                <a:spcPts val="0"/>
              </a:spcBef>
              <a:buNone/>
              <a:defRPr b="1" i="0" sz="700" u="none" cap="none" strike="noStrike">
                <a:solidFill>
                  <a:schemeClr val="dk1"/>
                </a:solidFill>
                <a:latin typeface="Arial"/>
                <a:ea typeface="Arial"/>
                <a:cs typeface="Arial"/>
                <a:sym typeface="Arial"/>
              </a:defRPr>
            </a:lvl8pPr>
            <a:lvl9pPr indent="0" lvl="8" marL="0" marR="0" rtl="0" algn="r">
              <a:spcBef>
                <a:spcPts val="0"/>
              </a:spcBef>
              <a:buNone/>
              <a:defRPr b="1" i="0" sz="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Picture" showMasterSp="0">
  <p:cSld name="Full-Screen Picture">
    <p:spTree>
      <p:nvGrpSpPr>
        <p:cNvPr id="52" name="Shape 52"/>
        <p:cNvGrpSpPr/>
        <p:nvPr/>
      </p:nvGrpSpPr>
      <p:grpSpPr>
        <a:xfrm>
          <a:off x="0" y="0"/>
          <a:ext cx="0" cy="0"/>
          <a:chOff x="0" y="0"/>
          <a:chExt cx="0" cy="0"/>
        </a:xfrm>
      </p:grpSpPr>
      <p:sp>
        <p:nvSpPr>
          <p:cNvPr id="53" name="Google Shape;53;p8"/>
          <p:cNvSpPr/>
          <p:nvPr>
            <p:ph idx="2" type="pic"/>
          </p:nvPr>
        </p:nvSpPr>
        <p:spPr>
          <a:xfrm>
            <a:off x="0" y="0"/>
            <a:ext cx="9144000" cy="51435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indent="0" lvl="1" marL="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230188" lvl="2" marL="230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27012" lvl="3" marL="45561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41300" lvl="4" marL="685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228600" lvl="5" marL="914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233362" lvl="6" marL="11477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230187" lvl="7" marL="1373188"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233362" lvl="8" marL="1604963"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54" name="Google Shape;54;p8"/>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sz="7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8"/>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sz="700">
                <a:solidFill>
                  <a:schemeClr val="dk1"/>
                </a:solidFill>
                <a:latin typeface="Arial"/>
                <a:ea typeface="Arial"/>
                <a:cs typeface="Arial"/>
                <a:sym typeface="Arial"/>
              </a:defRPr>
            </a:lvl1pPr>
            <a:lvl2pPr indent="0" lvl="1" marL="0" marR="0" rtl="0" algn="r">
              <a:spcBef>
                <a:spcPts val="0"/>
              </a:spcBef>
              <a:buNone/>
              <a:defRPr b="1" sz="700">
                <a:solidFill>
                  <a:schemeClr val="dk1"/>
                </a:solidFill>
                <a:latin typeface="Arial"/>
                <a:ea typeface="Arial"/>
                <a:cs typeface="Arial"/>
                <a:sym typeface="Arial"/>
              </a:defRPr>
            </a:lvl2pPr>
            <a:lvl3pPr indent="0" lvl="2" marL="0" marR="0" rtl="0" algn="r">
              <a:spcBef>
                <a:spcPts val="0"/>
              </a:spcBef>
              <a:buNone/>
              <a:defRPr b="1" sz="700">
                <a:solidFill>
                  <a:schemeClr val="dk1"/>
                </a:solidFill>
                <a:latin typeface="Arial"/>
                <a:ea typeface="Arial"/>
                <a:cs typeface="Arial"/>
                <a:sym typeface="Arial"/>
              </a:defRPr>
            </a:lvl3pPr>
            <a:lvl4pPr indent="0" lvl="3" marL="0" marR="0" rtl="0" algn="r">
              <a:spcBef>
                <a:spcPts val="0"/>
              </a:spcBef>
              <a:buNone/>
              <a:defRPr b="1" sz="700">
                <a:solidFill>
                  <a:schemeClr val="dk1"/>
                </a:solidFill>
                <a:latin typeface="Arial"/>
                <a:ea typeface="Arial"/>
                <a:cs typeface="Arial"/>
                <a:sym typeface="Arial"/>
              </a:defRPr>
            </a:lvl4pPr>
            <a:lvl5pPr indent="0" lvl="4" marL="0" marR="0" rtl="0" algn="r">
              <a:spcBef>
                <a:spcPts val="0"/>
              </a:spcBef>
              <a:buNone/>
              <a:defRPr b="1" sz="700">
                <a:solidFill>
                  <a:schemeClr val="dk1"/>
                </a:solidFill>
                <a:latin typeface="Arial"/>
                <a:ea typeface="Arial"/>
                <a:cs typeface="Arial"/>
                <a:sym typeface="Arial"/>
              </a:defRPr>
            </a:lvl5pPr>
            <a:lvl6pPr indent="0" lvl="5" marL="0" marR="0" rtl="0" algn="r">
              <a:spcBef>
                <a:spcPts val="0"/>
              </a:spcBef>
              <a:buNone/>
              <a:defRPr b="1" sz="700">
                <a:solidFill>
                  <a:schemeClr val="dk1"/>
                </a:solidFill>
                <a:latin typeface="Arial"/>
                <a:ea typeface="Arial"/>
                <a:cs typeface="Arial"/>
                <a:sym typeface="Arial"/>
              </a:defRPr>
            </a:lvl6pPr>
            <a:lvl7pPr indent="0" lvl="6" marL="0" marR="0" rtl="0" algn="r">
              <a:spcBef>
                <a:spcPts val="0"/>
              </a:spcBef>
              <a:buNone/>
              <a:defRPr b="1" sz="700">
                <a:solidFill>
                  <a:schemeClr val="dk1"/>
                </a:solidFill>
                <a:latin typeface="Arial"/>
                <a:ea typeface="Arial"/>
                <a:cs typeface="Arial"/>
                <a:sym typeface="Arial"/>
              </a:defRPr>
            </a:lvl7pPr>
            <a:lvl8pPr indent="0" lvl="7" marL="0" marR="0" rtl="0" algn="r">
              <a:spcBef>
                <a:spcPts val="0"/>
              </a:spcBef>
              <a:buNone/>
              <a:defRPr b="1" sz="700">
                <a:solidFill>
                  <a:schemeClr val="dk1"/>
                </a:solidFill>
                <a:latin typeface="Arial"/>
                <a:ea typeface="Arial"/>
                <a:cs typeface="Arial"/>
                <a:sym typeface="Arial"/>
              </a:defRPr>
            </a:lvl8pPr>
            <a:lvl9pPr indent="0" lvl="8" marL="0" marR="0" rtl="0" algn="r">
              <a:spcBef>
                <a:spcPts val="0"/>
              </a:spcBef>
              <a:buNone/>
              <a:defRPr b="1" sz="7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8"/>
          <p:cNvSpPr txBox="1"/>
          <p:nvPr/>
        </p:nvSpPr>
        <p:spPr>
          <a:xfrm>
            <a:off x="2816352" y="4700032"/>
            <a:ext cx="4023360" cy="228600"/>
          </a:xfrm>
          <a:prstGeom prst="rect">
            <a:avLst/>
          </a:prstGeom>
          <a:noFill/>
          <a:ln>
            <a:noFill/>
          </a:ln>
        </p:spPr>
        <p:txBody>
          <a:bodyPr anchorCtr="0" anchor="b" bIns="0" lIns="0" spcFirstLastPara="1" rIns="182875" wrap="square" tIns="0">
            <a:noAutofit/>
          </a:bodyPr>
          <a:lstStyle/>
          <a:p>
            <a:pPr indent="0" lvl="0" marL="0" marR="0" rtl="0" algn="l">
              <a:spcBef>
                <a:spcPts val="0"/>
              </a:spcBef>
              <a:spcAft>
                <a:spcPts val="0"/>
              </a:spcAft>
              <a:buNone/>
            </a:pPr>
            <a:r>
              <a:rPr lang="en-US" sz="700">
                <a:solidFill>
                  <a:schemeClr val="dk2"/>
                </a:solidFill>
                <a:latin typeface="Arial Narrow"/>
                <a:ea typeface="Arial Narrow"/>
                <a:cs typeface="Arial Narrow"/>
                <a:sym typeface="Arial Narrow"/>
              </a:rPr>
              <a:t>Confidential and proprietary materials for authorized Verizon personnel and outside agencies only.</a:t>
            </a:r>
            <a:r>
              <a:rPr lang="en-US" sz="700">
                <a:solidFill>
                  <a:schemeClr val="dk2"/>
                </a:solidFill>
                <a:latin typeface="Arial Narrow"/>
                <a:ea typeface="Arial Narrow"/>
                <a:cs typeface="Arial Narrow"/>
                <a:sym typeface="Arial Narrow"/>
              </a:rPr>
              <a:t> </a:t>
            </a:r>
            <a:r>
              <a:rPr lang="en-US" sz="700">
                <a:solidFill>
                  <a:schemeClr val="dk2"/>
                </a:solidFill>
                <a:latin typeface="Arial Narrow"/>
                <a:ea typeface="Arial Narrow"/>
                <a:cs typeface="Arial Narrow"/>
                <a:sym typeface="Arial Narrow"/>
              </a:rPr>
              <a:t>Use, disclosure or distribution of this material is not permitted to any unauthorized persons or third parties except by written agreement.</a:t>
            </a:r>
            <a:endParaRPr sz="700">
              <a:solidFill>
                <a:schemeClr val="dk2"/>
              </a:solidFill>
              <a:latin typeface="Arial Narrow"/>
              <a:ea typeface="Arial Narrow"/>
              <a:cs typeface="Arial Narrow"/>
              <a:sym typeface="Arial Narrow"/>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hank you">
  <p:cSld name="2_Thank you">
    <p:spTree>
      <p:nvGrpSpPr>
        <p:cNvPr id="57" name="Shape 57"/>
        <p:cNvGrpSpPr/>
        <p:nvPr/>
      </p:nvGrpSpPr>
      <p:grpSpPr>
        <a:xfrm>
          <a:off x="0" y="0"/>
          <a:ext cx="0" cy="0"/>
          <a:chOff x="0" y="0"/>
          <a:chExt cx="0" cy="0"/>
        </a:xfrm>
      </p:grpSpPr>
      <p:sp>
        <p:nvSpPr>
          <p:cNvPr id="58" name="Google Shape;58;p9"/>
          <p:cNvSpPr/>
          <p:nvPr/>
        </p:nvSpPr>
        <p:spPr>
          <a:xfrm>
            <a:off x="0" y="0"/>
            <a:ext cx="9144000" cy="5143500"/>
          </a:xfrm>
          <a:prstGeom prst="rect">
            <a:avLst/>
          </a:prstGeom>
          <a:solidFill>
            <a:srgbClr val="E4E5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sp>
        <p:nvSpPr>
          <p:cNvPr id="59" name="Google Shape;59;p9"/>
          <p:cNvSpPr txBox="1"/>
          <p:nvPr>
            <p:ph type="title"/>
          </p:nvPr>
        </p:nvSpPr>
        <p:spPr>
          <a:xfrm>
            <a:off x="457202" y="1596800"/>
            <a:ext cx="5440363" cy="1321253"/>
          </a:xfrm>
          <a:prstGeom prst="rect">
            <a:avLst/>
          </a:prstGeom>
          <a:noFill/>
          <a:ln>
            <a:noFill/>
          </a:ln>
        </p:spPr>
        <p:txBody>
          <a:bodyPr anchorCtr="0" anchor="ctr" bIns="91425" lIns="91425" spcFirstLastPara="1" rIns="91425" wrap="square" tIns="91425">
            <a:noAutofit/>
          </a:bodyPr>
          <a:lstStyle>
            <a:lvl1pPr indent="0" lvl="0" marL="0" marR="0" rtl="0" algn="l">
              <a:lnSpc>
                <a:spcPct val="104444"/>
              </a:lnSpc>
              <a:spcBef>
                <a:spcPts val="0"/>
              </a:spcBef>
              <a:spcAft>
                <a:spcPts val="0"/>
              </a:spcAft>
              <a:buClr>
                <a:schemeClr val="accent1"/>
              </a:buClr>
              <a:buSzPts val="1400"/>
              <a:buFont typeface="Arial"/>
              <a:buNone/>
              <a:defRPr b="1" i="0" sz="4500" u="none" cap="none" strike="noStrike">
                <a:solidFill>
                  <a:schemeClr val="accent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0" name="Google Shape;60;p9"/>
          <p:cNvSpPr txBox="1"/>
          <p:nvPr>
            <p:ph idx="12" type="sldNum"/>
          </p:nvPr>
        </p:nvSpPr>
        <p:spPr>
          <a:xfrm>
            <a:off x="8467773" y="4714119"/>
            <a:ext cx="226530" cy="273844"/>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sz="700">
                <a:solidFill>
                  <a:schemeClr val="dk1"/>
                </a:solidFill>
                <a:latin typeface="Arial"/>
                <a:ea typeface="Arial"/>
                <a:cs typeface="Arial"/>
                <a:sym typeface="Arial"/>
              </a:defRPr>
            </a:lvl1pPr>
            <a:lvl2pPr indent="0" lvl="1" marL="0" marR="0" rtl="0" algn="r">
              <a:spcBef>
                <a:spcPts val="0"/>
              </a:spcBef>
              <a:buNone/>
              <a:defRPr b="1" sz="700">
                <a:solidFill>
                  <a:schemeClr val="dk1"/>
                </a:solidFill>
                <a:latin typeface="Arial"/>
                <a:ea typeface="Arial"/>
                <a:cs typeface="Arial"/>
                <a:sym typeface="Arial"/>
              </a:defRPr>
            </a:lvl2pPr>
            <a:lvl3pPr indent="0" lvl="2" marL="0" marR="0" rtl="0" algn="r">
              <a:spcBef>
                <a:spcPts val="0"/>
              </a:spcBef>
              <a:buNone/>
              <a:defRPr b="1" sz="700">
                <a:solidFill>
                  <a:schemeClr val="dk1"/>
                </a:solidFill>
                <a:latin typeface="Arial"/>
                <a:ea typeface="Arial"/>
                <a:cs typeface="Arial"/>
                <a:sym typeface="Arial"/>
              </a:defRPr>
            </a:lvl3pPr>
            <a:lvl4pPr indent="0" lvl="3" marL="0" marR="0" rtl="0" algn="r">
              <a:spcBef>
                <a:spcPts val="0"/>
              </a:spcBef>
              <a:buNone/>
              <a:defRPr b="1" sz="700">
                <a:solidFill>
                  <a:schemeClr val="dk1"/>
                </a:solidFill>
                <a:latin typeface="Arial"/>
                <a:ea typeface="Arial"/>
                <a:cs typeface="Arial"/>
                <a:sym typeface="Arial"/>
              </a:defRPr>
            </a:lvl4pPr>
            <a:lvl5pPr indent="0" lvl="4" marL="0" marR="0" rtl="0" algn="r">
              <a:spcBef>
                <a:spcPts val="0"/>
              </a:spcBef>
              <a:buNone/>
              <a:defRPr b="1" sz="700">
                <a:solidFill>
                  <a:schemeClr val="dk1"/>
                </a:solidFill>
                <a:latin typeface="Arial"/>
                <a:ea typeface="Arial"/>
                <a:cs typeface="Arial"/>
                <a:sym typeface="Arial"/>
              </a:defRPr>
            </a:lvl5pPr>
            <a:lvl6pPr indent="0" lvl="5" marL="0" marR="0" rtl="0" algn="r">
              <a:spcBef>
                <a:spcPts val="0"/>
              </a:spcBef>
              <a:buNone/>
              <a:defRPr b="1" sz="700">
                <a:solidFill>
                  <a:schemeClr val="dk1"/>
                </a:solidFill>
                <a:latin typeface="Arial"/>
                <a:ea typeface="Arial"/>
                <a:cs typeface="Arial"/>
                <a:sym typeface="Arial"/>
              </a:defRPr>
            </a:lvl6pPr>
            <a:lvl7pPr indent="0" lvl="6" marL="0" marR="0" rtl="0" algn="r">
              <a:spcBef>
                <a:spcPts val="0"/>
              </a:spcBef>
              <a:buNone/>
              <a:defRPr b="1" sz="700">
                <a:solidFill>
                  <a:schemeClr val="dk1"/>
                </a:solidFill>
                <a:latin typeface="Arial"/>
                <a:ea typeface="Arial"/>
                <a:cs typeface="Arial"/>
                <a:sym typeface="Arial"/>
              </a:defRPr>
            </a:lvl7pPr>
            <a:lvl8pPr indent="0" lvl="7" marL="0" marR="0" rtl="0" algn="r">
              <a:spcBef>
                <a:spcPts val="0"/>
              </a:spcBef>
              <a:buNone/>
              <a:defRPr b="1" sz="700">
                <a:solidFill>
                  <a:schemeClr val="dk1"/>
                </a:solidFill>
                <a:latin typeface="Arial"/>
                <a:ea typeface="Arial"/>
                <a:cs typeface="Arial"/>
                <a:sym typeface="Arial"/>
              </a:defRPr>
            </a:lvl8pPr>
            <a:lvl9pPr indent="0" lvl="8" marL="0" marR="0" rtl="0" algn="r">
              <a:spcBef>
                <a:spcPts val="0"/>
              </a:spcBef>
              <a:buNone/>
              <a:defRPr b="1" sz="7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1" name="Google Shape;61;p9"/>
          <p:cNvSpPr txBox="1"/>
          <p:nvPr>
            <p:ph idx="11" type="ftr"/>
          </p:nvPr>
        </p:nvSpPr>
        <p:spPr>
          <a:xfrm>
            <a:off x="1863985" y="4713365"/>
            <a:ext cx="4019174" cy="273844"/>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8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id="62" name="Google Shape;62;p9"/>
          <p:cNvPicPr preferRelativeResize="0"/>
          <p:nvPr/>
        </p:nvPicPr>
        <p:blipFill rotWithShape="1">
          <a:blip r:embed="rId2">
            <a:alphaModFix/>
          </a:blip>
          <a:srcRect b="0" l="0" r="41798" t="0"/>
          <a:stretch/>
        </p:blipFill>
        <p:spPr>
          <a:xfrm>
            <a:off x="348257" y="4748965"/>
            <a:ext cx="1089648" cy="30861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hite">
  <p:cSld name="Title Slide White">
    <p:spTree>
      <p:nvGrpSpPr>
        <p:cNvPr id="63" name="Shape 63"/>
        <p:cNvGrpSpPr/>
        <p:nvPr/>
      </p:nvGrpSpPr>
      <p:grpSpPr>
        <a:xfrm>
          <a:off x="0" y="0"/>
          <a:ext cx="0" cy="0"/>
          <a:chOff x="0" y="0"/>
          <a:chExt cx="0" cy="0"/>
        </a:xfrm>
      </p:grpSpPr>
      <p:sp>
        <p:nvSpPr>
          <p:cNvPr id="64" name="Google Shape;64;p10"/>
          <p:cNvSpPr txBox="1"/>
          <p:nvPr>
            <p:ph type="ctrTitle"/>
          </p:nvPr>
        </p:nvSpPr>
        <p:spPr>
          <a:xfrm>
            <a:off x="457200" y="598807"/>
            <a:ext cx="4114800" cy="173736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dk1"/>
              </a:buClr>
              <a:buSzPts val="1400"/>
              <a:buFont typeface="Arial"/>
              <a:buNone/>
              <a:defRPr b="1" i="0" sz="4000" u="none" cap="none" strike="noStrike">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5" name="Google Shape;65;p10"/>
          <p:cNvSpPr txBox="1"/>
          <p:nvPr>
            <p:ph idx="1" type="subTitle"/>
          </p:nvPr>
        </p:nvSpPr>
        <p:spPr>
          <a:xfrm>
            <a:off x="457200" y="2427607"/>
            <a:ext cx="4114800" cy="13716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9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1pPr>
            <a:lvl2pPr indent="0" lvl="1" marL="0" marR="0" rtl="0" algn="l">
              <a:lnSpc>
                <a:spcPct val="80000"/>
              </a:lnSpc>
              <a:spcBef>
                <a:spcPts val="9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2pPr>
            <a:lvl3pPr indent="0" lvl="2" marL="0" marR="0" rtl="0" algn="l">
              <a:lnSpc>
                <a:spcPct val="80000"/>
              </a:lnSpc>
              <a:spcBef>
                <a:spcPts val="900"/>
              </a:spcBef>
              <a:spcAft>
                <a:spcPts val="0"/>
              </a:spcAft>
              <a:buClr>
                <a:schemeClr val="dk1"/>
              </a:buClr>
              <a:buSzPts val="1200"/>
              <a:buFont typeface="Arial"/>
              <a:buNone/>
              <a:defRPr b="1" i="0" sz="2000" u="none" cap="none" strike="noStrike">
                <a:solidFill>
                  <a:schemeClr val="dk1"/>
                </a:solidFill>
                <a:latin typeface="Arial"/>
                <a:ea typeface="Arial"/>
                <a:cs typeface="Arial"/>
                <a:sym typeface="Arial"/>
              </a:defRPr>
            </a:lvl3pPr>
            <a:lvl4pPr indent="0" lvl="3" marL="0" marR="0" rtl="0" algn="l">
              <a:lnSpc>
                <a:spcPct val="80000"/>
              </a:lnSpc>
              <a:spcBef>
                <a:spcPts val="900"/>
              </a:spcBef>
              <a:spcAft>
                <a:spcPts val="0"/>
              </a:spcAft>
              <a:buClr>
                <a:schemeClr val="dk1"/>
              </a:buClr>
              <a:buSzPts val="1200"/>
              <a:buFont typeface="Arial"/>
              <a:buNone/>
              <a:defRPr b="1" i="0" sz="2000" u="none" cap="none" strike="noStrike">
                <a:solidFill>
                  <a:schemeClr val="dk1"/>
                </a:solidFill>
                <a:latin typeface="Arial"/>
                <a:ea typeface="Arial"/>
                <a:cs typeface="Arial"/>
                <a:sym typeface="Arial"/>
              </a:defRPr>
            </a:lvl4pPr>
            <a:lvl5pPr indent="0" lvl="4" marL="0" marR="0" rtl="0" algn="l">
              <a:lnSpc>
                <a:spcPct val="80000"/>
              </a:lnSpc>
              <a:spcBef>
                <a:spcPts val="900"/>
              </a:spcBef>
              <a:spcAft>
                <a:spcPts val="0"/>
              </a:spcAft>
              <a:buClr>
                <a:schemeClr val="dk1"/>
              </a:buClr>
              <a:buSzPts val="1200"/>
              <a:buFont typeface="Arial"/>
              <a:buNone/>
              <a:defRPr b="1" i="0" sz="2000" u="none" cap="none" strike="noStrike">
                <a:solidFill>
                  <a:schemeClr val="dk1"/>
                </a:solidFill>
                <a:latin typeface="Arial"/>
                <a:ea typeface="Arial"/>
                <a:cs typeface="Arial"/>
                <a:sym typeface="Arial"/>
              </a:defRPr>
            </a:lvl5pPr>
            <a:lvl6pPr indent="0" lvl="5" marL="0" marR="0" rtl="0" algn="l">
              <a:lnSpc>
                <a:spcPct val="80000"/>
              </a:lnSpc>
              <a:spcBef>
                <a:spcPts val="900"/>
              </a:spcBef>
              <a:spcAft>
                <a:spcPts val="0"/>
              </a:spcAft>
              <a:buClr>
                <a:schemeClr val="dk1"/>
              </a:buClr>
              <a:buSzPts val="1200"/>
              <a:buFont typeface="Arial"/>
              <a:buNone/>
              <a:defRPr b="1" i="0" sz="2000" u="none" cap="none" strike="noStrike">
                <a:solidFill>
                  <a:schemeClr val="dk1"/>
                </a:solidFill>
                <a:latin typeface="Arial"/>
                <a:ea typeface="Arial"/>
                <a:cs typeface="Arial"/>
                <a:sym typeface="Arial"/>
              </a:defRPr>
            </a:lvl6pPr>
            <a:lvl7pPr indent="0" lvl="6" marL="0" marR="0" rtl="0" algn="l">
              <a:lnSpc>
                <a:spcPct val="80000"/>
              </a:lnSpc>
              <a:spcBef>
                <a:spcPts val="900"/>
              </a:spcBef>
              <a:spcAft>
                <a:spcPts val="0"/>
              </a:spcAft>
              <a:buClr>
                <a:schemeClr val="dk1"/>
              </a:buClr>
              <a:buSzPts val="1200"/>
              <a:buFont typeface="Arial"/>
              <a:buNone/>
              <a:defRPr b="1" i="0" sz="2000" u="none" cap="none" strike="noStrike">
                <a:solidFill>
                  <a:schemeClr val="dk1"/>
                </a:solidFill>
                <a:latin typeface="Arial"/>
                <a:ea typeface="Arial"/>
                <a:cs typeface="Arial"/>
                <a:sym typeface="Arial"/>
              </a:defRPr>
            </a:lvl7pPr>
            <a:lvl8pPr indent="0" lvl="7" marL="0" marR="0" rtl="0" algn="l">
              <a:lnSpc>
                <a:spcPct val="80000"/>
              </a:lnSpc>
              <a:spcBef>
                <a:spcPts val="900"/>
              </a:spcBef>
              <a:spcAft>
                <a:spcPts val="0"/>
              </a:spcAft>
              <a:buClr>
                <a:schemeClr val="dk1"/>
              </a:buClr>
              <a:buSzPts val="1200"/>
              <a:buFont typeface="Arial"/>
              <a:buNone/>
              <a:defRPr b="1" i="0" sz="2000" u="none" cap="none" strike="noStrike">
                <a:solidFill>
                  <a:schemeClr val="dk1"/>
                </a:solidFill>
                <a:latin typeface="Arial"/>
                <a:ea typeface="Arial"/>
                <a:cs typeface="Arial"/>
                <a:sym typeface="Arial"/>
              </a:defRPr>
            </a:lvl8pPr>
            <a:lvl9pPr indent="0" lvl="8" marL="0" marR="0" rtl="0" algn="l">
              <a:lnSpc>
                <a:spcPct val="80000"/>
              </a:lnSpc>
              <a:spcBef>
                <a:spcPts val="900"/>
              </a:spcBef>
              <a:spcAft>
                <a:spcPts val="0"/>
              </a:spcAft>
              <a:buClr>
                <a:schemeClr val="dk1"/>
              </a:buClr>
              <a:buSzPts val="1200"/>
              <a:buFont typeface="Arial"/>
              <a:buNone/>
              <a:defRPr b="1" i="0" sz="2000" u="none" cap="none" strike="noStrike">
                <a:solidFill>
                  <a:schemeClr val="dk1"/>
                </a:solidFill>
                <a:latin typeface="Arial"/>
                <a:ea typeface="Arial"/>
                <a:cs typeface="Arial"/>
                <a:sym typeface="Arial"/>
              </a:defRPr>
            </a:lvl9pPr>
          </a:lstStyle>
          <a:p/>
        </p:txBody>
      </p:sp>
      <p:sp>
        <p:nvSpPr>
          <p:cNvPr id="66" name="Google Shape;66;p10"/>
          <p:cNvSpPr txBox="1"/>
          <p:nvPr>
            <p:ph idx="12" type="sldNum"/>
          </p:nvPr>
        </p:nvSpPr>
        <p:spPr>
          <a:xfrm>
            <a:off x="8556784" y="4749851"/>
            <a:ext cx="548700" cy="393600"/>
          </a:xfrm>
          <a:prstGeom prst="rect">
            <a:avLst/>
          </a:prstGeom>
        </p:spPr>
        <p:txBody>
          <a:bodyPr anchorCtr="0" anchor="b" bIns="0" lIns="0" spcFirstLastPara="1" rIns="0" wrap="square" tIns="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image" Target="../media/image1.png"/><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5" Type="http://schemas.openxmlformats.org/officeDocument/2006/relationships/slideLayout" Target="../slideLayouts/slideLayout22.xml"/><Relationship Id="rId19" Type="http://schemas.openxmlformats.org/officeDocument/2006/relationships/slideLayout" Target="../slideLayouts/slideLayout36.xml"/><Relationship Id="rId6" Type="http://schemas.openxmlformats.org/officeDocument/2006/relationships/slideLayout" Target="../slideLayouts/slideLayout23.xml"/><Relationship Id="rId18" Type="http://schemas.openxmlformats.org/officeDocument/2006/relationships/slideLayout" Target="../slideLayouts/slideLayout35.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ADA"/>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590550"/>
            <a:ext cx="7086600" cy="6858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 name="Google Shape;11;p1"/>
          <p:cNvSpPr txBox="1"/>
          <p:nvPr>
            <p:ph idx="1" type="body"/>
          </p:nvPr>
        </p:nvSpPr>
        <p:spPr>
          <a:xfrm>
            <a:off x="457200" y="1463040"/>
            <a:ext cx="7086600" cy="301752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900"/>
              </a:spcBef>
              <a:spcAft>
                <a:spcPts val="0"/>
              </a:spcAft>
              <a:buClr>
                <a:schemeClr val="dk1"/>
              </a:buClr>
              <a:buSzPts val="1400"/>
              <a:buFont typeface="Arial"/>
              <a:buNone/>
              <a:defRPr b="1" i="0" sz="12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304800" lvl="2" marL="1371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7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i="0" sz="700" u="none" cap="none" strike="noStrike">
                <a:solidFill>
                  <a:schemeClr val="dk1"/>
                </a:solidFill>
                <a:latin typeface="Arial"/>
                <a:ea typeface="Arial"/>
                <a:cs typeface="Arial"/>
                <a:sym typeface="Arial"/>
              </a:defRPr>
            </a:lvl1pPr>
            <a:lvl2pPr indent="0" lvl="1" marL="0" marR="0" rtl="0" algn="r">
              <a:spcBef>
                <a:spcPts val="0"/>
              </a:spcBef>
              <a:buNone/>
              <a:defRPr b="1" i="0" sz="700" u="none" cap="none" strike="noStrike">
                <a:solidFill>
                  <a:schemeClr val="dk1"/>
                </a:solidFill>
                <a:latin typeface="Arial"/>
                <a:ea typeface="Arial"/>
                <a:cs typeface="Arial"/>
                <a:sym typeface="Arial"/>
              </a:defRPr>
            </a:lvl2pPr>
            <a:lvl3pPr indent="0" lvl="2" marL="0" marR="0" rtl="0" algn="r">
              <a:spcBef>
                <a:spcPts val="0"/>
              </a:spcBef>
              <a:buNone/>
              <a:defRPr b="1" i="0" sz="700" u="none" cap="none" strike="noStrike">
                <a:solidFill>
                  <a:schemeClr val="dk1"/>
                </a:solidFill>
                <a:latin typeface="Arial"/>
                <a:ea typeface="Arial"/>
                <a:cs typeface="Arial"/>
                <a:sym typeface="Arial"/>
              </a:defRPr>
            </a:lvl3pPr>
            <a:lvl4pPr indent="0" lvl="3" marL="0" marR="0" rtl="0" algn="r">
              <a:spcBef>
                <a:spcPts val="0"/>
              </a:spcBef>
              <a:buNone/>
              <a:defRPr b="1" i="0" sz="700" u="none" cap="none" strike="noStrike">
                <a:solidFill>
                  <a:schemeClr val="dk1"/>
                </a:solidFill>
                <a:latin typeface="Arial"/>
                <a:ea typeface="Arial"/>
                <a:cs typeface="Arial"/>
                <a:sym typeface="Arial"/>
              </a:defRPr>
            </a:lvl4pPr>
            <a:lvl5pPr indent="0" lvl="4" marL="0" marR="0" rtl="0" algn="r">
              <a:spcBef>
                <a:spcPts val="0"/>
              </a:spcBef>
              <a:buNone/>
              <a:defRPr b="1" i="0" sz="700" u="none" cap="none" strike="noStrike">
                <a:solidFill>
                  <a:schemeClr val="dk1"/>
                </a:solidFill>
                <a:latin typeface="Arial"/>
                <a:ea typeface="Arial"/>
                <a:cs typeface="Arial"/>
                <a:sym typeface="Arial"/>
              </a:defRPr>
            </a:lvl5pPr>
            <a:lvl6pPr indent="0" lvl="5" marL="0" marR="0" rtl="0" algn="r">
              <a:spcBef>
                <a:spcPts val="0"/>
              </a:spcBef>
              <a:buNone/>
              <a:defRPr b="1" i="0" sz="700" u="none" cap="none" strike="noStrike">
                <a:solidFill>
                  <a:schemeClr val="dk1"/>
                </a:solidFill>
                <a:latin typeface="Arial"/>
                <a:ea typeface="Arial"/>
                <a:cs typeface="Arial"/>
                <a:sym typeface="Arial"/>
              </a:defRPr>
            </a:lvl6pPr>
            <a:lvl7pPr indent="0" lvl="6" marL="0" marR="0" rtl="0" algn="r">
              <a:spcBef>
                <a:spcPts val="0"/>
              </a:spcBef>
              <a:buNone/>
              <a:defRPr b="1" i="0" sz="700" u="none" cap="none" strike="noStrike">
                <a:solidFill>
                  <a:schemeClr val="dk1"/>
                </a:solidFill>
                <a:latin typeface="Arial"/>
                <a:ea typeface="Arial"/>
                <a:cs typeface="Arial"/>
                <a:sym typeface="Arial"/>
              </a:defRPr>
            </a:lvl7pPr>
            <a:lvl8pPr indent="0" lvl="7" marL="0" marR="0" rtl="0" algn="r">
              <a:spcBef>
                <a:spcPts val="0"/>
              </a:spcBef>
              <a:buNone/>
              <a:defRPr b="1" i="0" sz="700" u="none" cap="none" strike="noStrike">
                <a:solidFill>
                  <a:schemeClr val="dk1"/>
                </a:solidFill>
                <a:latin typeface="Arial"/>
                <a:ea typeface="Arial"/>
                <a:cs typeface="Arial"/>
                <a:sym typeface="Arial"/>
              </a:defRPr>
            </a:lvl8pPr>
            <a:lvl9pPr indent="0" lvl="8" marL="0" marR="0" rtl="0" algn="r">
              <a:spcBef>
                <a:spcPts val="0"/>
              </a:spcBef>
              <a:buNone/>
              <a:defRPr b="1" i="0" sz="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1"/>
          <p:cNvSpPr txBox="1"/>
          <p:nvPr/>
        </p:nvSpPr>
        <p:spPr>
          <a:xfrm>
            <a:off x="2812568" y="4700032"/>
            <a:ext cx="4023360" cy="228600"/>
          </a:xfrm>
          <a:prstGeom prst="rect">
            <a:avLst/>
          </a:prstGeom>
          <a:noFill/>
          <a:ln>
            <a:noFill/>
          </a:ln>
        </p:spPr>
        <p:txBody>
          <a:bodyPr anchorCtr="0" anchor="b" bIns="0" lIns="0" spcFirstLastPara="1" rIns="182875" wrap="square" tIns="0">
            <a:noAutofit/>
          </a:bodyPr>
          <a:lstStyle/>
          <a:p>
            <a:pPr indent="0" lvl="0" marL="0" marR="0" rtl="0" algn="l">
              <a:spcBef>
                <a:spcPts val="0"/>
              </a:spcBef>
              <a:spcAft>
                <a:spcPts val="0"/>
              </a:spcAft>
              <a:buNone/>
            </a:pPr>
            <a:r>
              <a:rPr b="0" i="0" lang="en-US" sz="700" u="none" cap="none" strike="noStrike">
                <a:solidFill>
                  <a:schemeClr val="dk1"/>
                </a:solidFill>
                <a:latin typeface="Arial Narrow"/>
                <a:ea typeface="Arial Narrow"/>
                <a:cs typeface="Arial Narrow"/>
                <a:sym typeface="Arial Narrow"/>
              </a:rPr>
              <a:t>Confidential and proprietary materials for authorized Verizon personnel and outside agencies only. Use, disclosure or distribution of this material is not permitted to any unauthorized persons or third parties except by written agreement.</a:t>
            </a:r>
            <a:endParaRPr b="0" i="0" sz="700" u="none" cap="none" strike="noStrike">
              <a:solidFill>
                <a:schemeClr val="dk1"/>
              </a:solidFill>
              <a:latin typeface="Arial Narrow"/>
              <a:ea typeface="Arial Narrow"/>
              <a:cs typeface="Arial Narrow"/>
              <a:sym typeface="Arial Narrow"/>
            </a:endParaRPr>
          </a:p>
        </p:txBody>
      </p:sp>
      <p:pic>
        <p:nvPicPr>
          <p:cNvPr id="15" name="Google Shape;15;p1"/>
          <p:cNvPicPr preferRelativeResize="0"/>
          <p:nvPr/>
        </p:nvPicPr>
        <p:blipFill rotWithShape="1">
          <a:blip r:embed="rId1">
            <a:alphaModFix/>
          </a:blip>
          <a:srcRect b="0" l="0" r="0" t="0"/>
          <a:stretch/>
        </p:blipFill>
        <p:spPr>
          <a:xfrm>
            <a:off x="353824" y="4618101"/>
            <a:ext cx="1069846" cy="397804"/>
          </a:xfrm>
          <a:prstGeom prst="rect">
            <a:avLst/>
          </a:prstGeom>
          <a:noFill/>
          <a:ln>
            <a:noFill/>
          </a:ln>
        </p:spPr>
      </p:pic>
      <p:sp>
        <p:nvSpPr>
          <p:cNvPr id="16" name="Google Shape;16;p1"/>
          <p:cNvSpPr/>
          <p:nvPr/>
        </p:nvSpPr>
        <p:spPr>
          <a:xfrm>
            <a:off x="0" y="4640229"/>
            <a:ext cx="9144000" cy="36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txBox="1"/>
          <p:nvPr/>
        </p:nvSpPr>
        <p:spPr>
          <a:xfrm>
            <a:off x="2704910" y="4613744"/>
            <a:ext cx="3706200" cy="28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David Fleming, Accessibility Analyst</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ADA"/>
        </a:solidFill>
      </p:bgPr>
    </p:bg>
    <p:spTree>
      <p:nvGrpSpPr>
        <p:cNvPr id="128" name="Shape 128"/>
        <p:cNvGrpSpPr/>
        <p:nvPr/>
      </p:nvGrpSpPr>
      <p:grpSpPr>
        <a:xfrm>
          <a:off x="0" y="0"/>
          <a:ext cx="0" cy="0"/>
          <a:chOff x="0" y="0"/>
          <a:chExt cx="0" cy="0"/>
        </a:xfrm>
      </p:grpSpPr>
      <p:sp>
        <p:nvSpPr>
          <p:cNvPr id="129" name="Google Shape;129;p20"/>
          <p:cNvSpPr txBox="1"/>
          <p:nvPr>
            <p:ph type="title"/>
          </p:nvPr>
        </p:nvSpPr>
        <p:spPr>
          <a:xfrm>
            <a:off x="457200" y="590550"/>
            <a:ext cx="7086600" cy="685800"/>
          </a:xfrm>
          <a:prstGeom prst="rect">
            <a:avLst/>
          </a:prstGeom>
          <a:noFill/>
          <a:ln>
            <a:noFill/>
          </a:ln>
        </p:spPr>
        <p:txBody>
          <a:bodyPr anchorCtr="0" anchor="t" bIns="91425" lIns="91425" spcFirstLastPara="1" rIns="91425" wrap="square" tIns="91425">
            <a:noAutofit/>
          </a:bodyPr>
          <a:lstStyle>
            <a:lvl1pPr indent="0" lvl="0" marL="0" marR="0" rtl="0" algn="l">
              <a:lnSpc>
                <a:spcPct val="80000"/>
              </a:lnSpc>
              <a:spcBef>
                <a:spcPts val="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30" name="Google Shape;130;p20"/>
          <p:cNvSpPr txBox="1"/>
          <p:nvPr>
            <p:ph idx="1" type="body"/>
          </p:nvPr>
        </p:nvSpPr>
        <p:spPr>
          <a:xfrm>
            <a:off x="457200" y="1463040"/>
            <a:ext cx="7086600" cy="3017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900"/>
              </a:spcBef>
              <a:spcAft>
                <a:spcPts val="0"/>
              </a:spcAft>
              <a:buClr>
                <a:schemeClr val="dk1"/>
              </a:buClr>
              <a:buSzPts val="1400"/>
              <a:buFont typeface="Arial"/>
              <a:buNone/>
              <a:defRPr b="1" i="0" sz="1200" u="none" cap="none" strike="noStrike">
                <a:solidFill>
                  <a:schemeClr val="dk1"/>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2pPr>
            <a:lvl3pPr indent="-304800" lvl="2" marL="1371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04800" lvl="5" marL="27432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6pPr>
            <a:lvl7pPr indent="-304800" lvl="6" marL="32004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7pPr>
            <a:lvl8pPr indent="-304800" lvl="7" marL="36576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8pPr>
            <a:lvl9pPr indent="-304800" lvl="8" marL="4114800" marR="0" rtl="0" algn="l">
              <a:lnSpc>
                <a:spcPct val="100000"/>
              </a:lnSpc>
              <a:spcBef>
                <a:spcPts val="6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9pPr>
          </a:lstStyle>
          <a:p/>
        </p:txBody>
      </p:sp>
      <p:sp>
        <p:nvSpPr>
          <p:cNvPr id="131" name="Google Shape;131;p20"/>
          <p:cNvSpPr txBox="1"/>
          <p:nvPr>
            <p:ph idx="10" type="dt"/>
          </p:nvPr>
        </p:nvSpPr>
        <p:spPr>
          <a:xfrm>
            <a:off x="7543800" y="4700016"/>
            <a:ext cx="914400" cy="228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7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2" name="Google Shape;132;p20"/>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1" i="0" sz="700" u="none" cap="none" strike="noStrike">
                <a:solidFill>
                  <a:schemeClr val="dk1"/>
                </a:solidFill>
                <a:latin typeface="Arial"/>
                <a:ea typeface="Arial"/>
                <a:cs typeface="Arial"/>
                <a:sym typeface="Arial"/>
              </a:defRPr>
            </a:lvl1pPr>
            <a:lvl2pPr indent="0" lvl="1" marL="0" marR="0" rtl="0" algn="r">
              <a:spcBef>
                <a:spcPts val="0"/>
              </a:spcBef>
              <a:buNone/>
              <a:defRPr b="1" i="0" sz="700" u="none" cap="none" strike="noStrike">
                <a:solidFill>
                  <a:schemeClr val="dk1"/>
                </a:solidFill>
                <a:latin typeface="Arial"/>
                <a:ea typeface="Arial"/>
                <a:cs typeface="Arial"/>
                <a:sym typeface="Arial"/>
              </a:defRPr>
            </a:lvl2pPr>
            <a:lvl3pPr indent="0" lvl="2" marL="0" marR="0" rtl="0" algn="r">
              <a:spcBef>
                <a:spcPts val="0"/>
              </a:spcBef>
              <a:buNone/>
              <a:defRPr b="1" i="0" sz="700" u="none" cap="none" strike="noStrike">
                <a:solidFill>
                  <a:schemeClr val="dk1"/>
                </a:solidFill>
                <a:latin typeface="Arial"/>
                <a:ea typeface="Arial"/>
                <a:cs typeface="Arial"/>
                <a:sym typeface="Arial"/>
              </a:defRPr>
            </a:lvl3pPr>
            <a:lvl4pPr indent="0" lvl="3" marL="0" marR="0" rtl="0" algn="r">
              <a:spcBef>
                <a:spcPts val="0"/>
              </a:spcBef>
              <a:buNone/>
              <a:defRPr b="1" i="0" sz="700" u="none" cap="none" strike="noStrike">
                <a:solidFill>
                  <a:schemeClr val="dk1"/>
                </a:solidFill>
                <a:latin typeface="Arial"/>
                <a:ea typeface="Arial"/>
                <a:cs typeface="Arial"/>
                <a:sym typeface="Arial"/>
              </a:defRPr>
            </a:lvl4pPr>
            <a:lvl5pPr indent="0" lvl="4" marL="0" marR="0" rtl="0" algn="r">
              <a:spcBef>
                <a:spcPts val="0"/>
              </a:spcBef>
              <a:buNone/>
              <a:defRPr b="1" i="0" sz="700" u="none" cap="none" strike="noStrike">
                <a:solidFill>
                  <a:schemeClr val="dk1"/>
                </a:solidFill>
                <a:latin typeface="Arial"/>
                <a:ea typeface="Arial"/>
                <a:cs typeface="Arial"/>
                <a:sym typeface="Arial"/>
              </a:defRPr>
            </a:lvl5pPr>
            <a:lvl6pPr indent="0" lvl="5" marL="0" marR="0" rtl="0" algn="r">
              <a:spcBef>
                <a:spcPts val="0"/>
              </a:spcBef>
              <a:buNone/>
              <a:defRPr b="1" i="0" sz="700" u="none" cap="none" strike="noStrike">
                <a:solidFill>
                  <a:schemeClr val="dk1"/>
                </a:solidFill>
                <a:latin typeface="Arial"/>
                <a:ea typeface="Arial"/>
                <a:cs typeface="Arial"/>
                <a:sym typeface="Arial"/>
              </a:defRPr>
            </a:lvl6pPr>
            <a:lvl7pPr indent="0" lvl="6" marL="0" marR="0" rtl="0" algn="r">
              <a:spcBef>
                <a:spcPts val="0"/>
              </a:spcBef>
              <a:buNone/>
              <a:defRPr b="1" i="0" sz="700" u="none" cap="none" strike="noStrike">
                <a:solidFill>
                  <a:schemeClr val="dk1"/>
                </a:solidFill>
                <a:latin typeface="Arial"/>
                <a:ea typeface="Arial"/>
                <a:cs typeface="Arial"/>
                <a:sym typeface="Arial"/>
              </a:defRPr>
            </a:lvl7pPr>
            <a:lvl8pPr indent="0" lvl="7" marL="0" marR="0" rtl="0" algn="r">
              <a:spcBef>
                <a:spcPts val="0"/>
              </a:spcBef>
              <a:buNone/>
              <a:defRPr b="1" i="0" sz="700" u="none" cap="none" strike="noStrike">
                <a:solidFill>
                  <a:schemeClr val="dk1"/>
                </a:solidFill>
                <a:latin typeface="Arial"/>
                <a:ea typeface="Arial"/>
                <a:cs typeface="Arial"/>
                <a:sym typeface="Arial"/>
              </a:defRPr>
            </a:lvl8pPr>
            <a:lvl9pPr indent="0" lvl="8" marL="0" marR="0" rtl="0" algn="r">
              <a:spcBef>
                <a:spcPts val="0"/>
              </a:spcBef>
              <a:buNone/>
              <a:defRPr b="1" i="0" sz="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3" name="Google Shape;133;p20"/>
          <p:cNvSpPr txBox="1"/>
          <p:nvPr/>
        </p:nvSpPr>
        <p:spPr>
          <a:xfrm>
            <a:off x="2812568" y="4700032"/>
            <a:ext cx="4023300" cy="228600"/>
          </a:xfrm>
          <a:prstGeom prst="rect">
            <a:avLst/>
          </a:prstGeom>
          <a:noFill/>
          <a:ln>
            <a:noFill/>
          </a:ln>
        </p:spPr>
        <p:txBody>
          <a:bodyPr anchorCtr="0" anchor="b" bIns="0" lIns="0" spcFirstLastPara="1" rIns="182875" wrap="square" tIns="0">
            <a:noAutofit/>
          </a:bodyPr>
          <a:lstStyle/>
          <a:p>
            <a:pPr indent="0" lvl="0" marL="0" marR="0" rtl="0" algn="l">
              <a:spcBef>
                <a:spcPts val="0"/>
              </a:spcBef>
              <a:spcAft>
                <a:spcPts val="0"/>
              </a:spcAft>
              <a:buNone/>
            </a:pPr>
            <a:r>
              <a:rPr b="0" i="0" lang="en-US" sz="700" u="none" cap="none" strike="noStrike">
                <a:solidFill>
                  <a:schemeClr val="dk1"/>
                </a:solidFill>
                <a:latin typeface="Arial Narrow"/>
                <a:ea typeface="Arial Narrow"/>
                <a:cs typeface="Arial Narrow"/>
                <a:sym typeface="Arial Narrow"/>
              </a:rPr>
              <a:t>Confidential and proprietary materials for authorized Verizon personnel and outside agencies only. Use, disclosure or distribution of this material is not permitted to any unauthorized persons or third parties except by written agreement.</a:t>
            </a:r>
            <a:endParaRPr b="0" i="0" sz="700" u="none" cap="none" strike="noStrike">
              <a:solidFill>
                <a:schemeClr val="dk1"/>
              </a:solidFill>
              <a:latin typeface="Arial Narrow"/>
              <a:ea typeface="Arial Narrow"/>
              <a:cs typeface="Arial Narrow"/>
              <a:sym typeface="Arial Narrow"/>
            </a:endParaRPr>
          </a:p>
        </p:txBody>
      </p:sp>
      <p:pic>
        <p:nvPicPr>
          <p:cNvPr id="134" name="Google Shape;134;p20"/>
          <p:cNvPicPr preferRelativeResize="0"/>
          <p:nvPr/>
        </p:nvPicPr>
        <p:blipFill rotWithShape="1">
          <a:blip r:embed="rId1">
            <a:alphaModFix/>
          </a:blip>
          <a:srcRect b="0" l="0" r="0" t="0"/>
          <a:stretch/>
        </p:blipFill>
        <p:spPr>
          <a:xfrm>
            <a:off x="353824" y="4618101"/>
            <a:ext cx="1069800" cy="3978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comcastcorporation.com/talkingguide" TargetMode="External"/><Relationship Id="rId4" Type="http://schemas.openxmlformats.org/officeDocument/2006/relationships/hyperlink" Target="http://corporate.comcast.com/news-information/news-feed/xfinity-tvs-next-generation-x1-platform-the-future-of-tv" TargetMode="External"/><Relationship Id="rId5"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digitalpromise.org/initiative/verizon-innovative-learning-schools/" TargetMode="External"/><Relationship Id="rId4" Type="http://schemas.openxmlformats.org/officeDocument/2006/relationships/image" Target="../media/image25.jpg"/><Relationship Id="rId5" Type="http://schemas.openxmlformats.org/officeDocument/2006/relationships/hyperlink" Target="https://esites.vzbi.com/sites/isovendorrelations/Mika%20Natal/David/Can_VIL_fund_Students_with_Disabilities_DF-v2.pptx" TargetMode="External"/><Relationship Id="rId6"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s://www.canada.ca/en/treasury-board-secretariat/services/government-communications/web-experience-toolkit.html" TargetMode="External"/><Relationship Id="rId4" Type="http://schemas.openxmlformats.org/officeDocument/2006/relationships/image" Target="../media/image23.png"/><Relationship Id="rId5" Type="http://schemas.openxmlformats.org/officeDocument/2006/relationships/hyperlink" Target="https://wiki.state.ma.us/display/assistivetechnologygroup/Webinar:+Exploring+Canada's+Web+Experience+Toolkit" TargetMode="External"/><Relationship Id="rId6" Type="http://schemas.openxmlformats.org/officeDocument/2006/relationships/hyperlink" Target="http://www.tbs-sct.gc.ca/ws-nw/wa-aw/wet-boew/index-eng.as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hyperlink" Target="https://vzweb2.verizon.com/node/62503" TargetMode="External"/><Relationship Id="rId9" Type="http://schemas.openxmlformats.org/officeDocument/2006/relationships/image" Target="../media/image27.png"/><Relationship Id="rId5" Type="http://schemas.openxmlformats.org/officeDocument/2006/relationships/hyperlink" Target="http://ppt/slides/slide22.xml" TargetMode="External"/><Relationship Id="rId6" Type="http://schemas.openxmlformats.org/officeDocument/2006/relationships/hyperlink" Target="https://vzcorp.verizon.com/about/sites/default/files/Verizon-2016-performance-dashboard.pdf" TargetMode="External"/><Relationship Id="rId7" Type="http://schemas.openxmlformats.org/officeDocument/2006/relationships/hyperlink" Target="http://ppt/slides/slide21.xml" TargetMode="External"/><Relationship Id="rId8" Type="http://schemas.openxmlformats.org/officeDocument/2006/relationships/hyperlink" Target="http://ppt/slides/slide28.x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hyperlink" Target="https://www.linkedin.com/pulse/getting-everybody-field-win-digital-economy-lowell-mcadam" TargetMode="External"/><Relationship Id="rId5" Type="http://schemas.openxmlformats.org/officeDocument/2006/relationships/hyperlink" Target="https://www.microsoft.com/en-us/Accessibility/accessibility-standards-for-policymakers" TargetMode="External"/><Relationship Id="rId6" Type="http://schemas.openxmlformats.org/officeDocument/2006/relationships/hyperlink" Target="http://a11yprojec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10.pn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vzweb2.verizon.com/disabilities-issues-awareness-leaders-dia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www.youtube.com/veriz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20.png"/><Relationship Id="rId7" Type="http://schemas.openxmlformats.org/officeDocument/2006/relationships/image" Target="../media/image19.png"/><Relationship Id="rId8"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3" name="Shape 243"/>
        <p:cNvGrpSpPr/>
        <p:nvPr/>
      </p:nvGrpSpPr>
      <p:grpSpPr>
        <a:xfrm>
          <a:off x="0" y="0"/>
          <a:ext cx="0" cy="0"/>
          <a:chOff x="0" y="0"/>
          <a:chExt cx="0" cy="0"/>
        </a:xfrm>
      </p:grpSpPr>
      <p:sp>
        <p:nvSpPr>
          <p:cNvPr id="244" name="Google Shape;244;p39"/>
          <p:cNvSpPr txBox="1"/>
          <p:nvPr>
            <p:ph idx="1" type="subTitle"/>
          </p:nvPr>
        </p:nvSpPr>
        <p:spPr>
          <a:xfrm>
            <a:off x="552824" y="1872763"/>
            <a:ext cx="3196200" cy="13716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chemeClr val="lt1"/>
              </a:buClr>
              <a:buFont typeface="Arial"/>
              <a:buNone/>
            </a:pPr>
            <a:r>
              <a:rPr b="1" i="0" lang="en-US" sz="2000" u="none" cap="none" strike="noStrike">
                <a:solidFill>
                  <a:srgbClr val="000000"/>
                </a:solidFill>
                <a:latin typeface="Arial"/>
                <a:ea typeface="Arial"/>
                <a:cs typeface="Arial"/>
                <a:sym typeface="Arial"/>
              </a:rPr>
              <a:t>Benchmarking </a:t>
            </a:r>
            <a:endParaRPr b="1" i="0" sz="20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chemeClr val="lt1"/>
              </a:buClr>
              <a:buFont typeface="Arial"/>
              <a:buNone/>
            </a:pPr>
            <a:r>
              <a:rPr b="1" i="0" lang="en-US" sz="2000" u="none" cap="none" strike="noStrike">
                <a:solidFill>
                  <a:srgbClr val="000000"/>
                </a:solidFill>
                <a:latin typeface="Arial"/>
                <a:ea typeface="Arial"/>
                <a:cs typeface="Arial"/>
                <a:sym typeface="Arial"/>
              </a:rPr>
              <a:t>Best-in-Class for </a:t>
            </a:r>
            <a:endParaRPr b="1" i="0" sz="20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chemeClr val="lt1"/>
              </a:buClr>
              <a:buFont typeface="Arial"/>
              <a:buNone/>
            </a:pPr>
            <a:r>
              <a:rPr b="1" i="0" lang="en-US" sz="2000" u="none" cap="none" strike="noStrike">
                <a:solidFill>
                  <a:srgbClr val="000000"/>
                </a:solidFill>
                <a:latin typeface="Arial"/>
                <a:ea typeface="Arial"/>
                <a:cs typeface="Arial"/>
                <a:sym typeface="Arial"/>
              </a:rPr>
              <a:t>Online Telecom A</a:t>
            </a:r>
            <a:r>
              <a:rPr lang="en-US">
                <a:solidFill>
                  <a:srgbClr val="000000"/>
                </a:solidFill>
              </a:rPr>
              <a:t>ccessibility </a:t>
            </a:r>
            <a:r>
              <a:rPr b="1" i="0" lang="en-US" sz="2000" u="none" cap="none" strike="noStrike">
                <a:solidFill>
                  <a:srgbClr val="000000"/>
                </a:solidFill>
                <a:latin typeface="Arial"/>
                <a:ea typeface="Arial"/>
                <a:cs typeface="Arial"/>
                <a:sym typeface="Arial"/>
              </a:rPr>
              <a:t>Resources</a:t>
            </a:r>
            <a:endParaRPr b="1" i="0" sz="2000" u="none" cap="none" strike="noStrike">
              <a:solidFill>
                <a:srgbClr val="000000"/>
              </a:solidFill>
              <a:latin typeface="Arial"/>
              <a:ea typeface="Arial"/>
              <a:cs typeface="Arial"/>
              <a:sym typeface="Arial"/>
            </a:endParaRPr>
          </a:p>
        </p:txBody>
      </p:sp>
      <p:sp>
        <p:nvSpPr>
          <p:cNvPr id="245" name="Google Shape;245;p39"/>
          <p:cNvSpPr txBox="1"/>
          <p:nvPr/>
        </p:nvSpPr>
        <p:spPr>
          <a:xfrm>
            <a:off x="2816352" y="4395232"/>
            <a:ext cx="4023300" cy="228600"/>
          </a:xfrm>
          <a:prstGeom prst="rect">
            <a:avLst/>
          </a:prstGeom>
          <a:noFill/>
          <a:ln>
            <a:noFill/>
          </a:ln>
        </p:spPr>
        <p:txBody>
          <a:bodyPr anchorCtr="0" anchor="b" bIns="0" lIns="0" spcFirstLastPara="1" rIns="182875" wrap="square" tIns="0">
            <a:noAutofit/>
          </a:bodyPr>
          <a:lstStyle/>
          <a:p>
            <a:pPr indent="0" lvl="0" marL="0" marR="0" rtl="0" algn="l">
              <a:spcBef>
                <a:spcPts val="0"/>
              </a:spcBef>
              <a:spcAft>
                <a:spcPts val="0"/>
              </a:spcAft>
              <a:buNone/>
            </a:pPr>
            <a:r>
              <a:rPr b="0" i="0" lang="en-US" sz="700" u="none" cap="none" strike="noStrike">
                <a:solidFill>
                  <a:schemeClr val="lt1"/>
                </a:solidFill>
                <a:latin typeface="Arial Narrow"/>
                <a:ea typeface="Arial Narrow"/>
                <a:cs typeface="Arial Narrow"/>
                <a:sym typeface="Arial Narrow"/>
              </a:rPr>
              <a:t>Confidential and proprietary materials for authorized Verizon personnel and outside agencies only. Use, disclosure or distribution of this material is not permitted to any unauthorized persons or third parties except by written agreement.</a:t>
            </a:r>
            <a:endParaRPr b="0" i="0" sz="700" u="none" cap="none" strike="noStrike">
              <a:solidFill>
                <a:schemeClr val="lt1"/>
              </a:solidFill>
              <a:latin typeface="Arial Narrow"/>
              <a:ea typeface="Arial Narrow"/>
              <a:cs typeface="Arial Narrow"/>
              <a:sym typeface="Arial Narrow"/>
            </a:endParaRPr>
          </a:p>
        </p:txBody>
      </p:sp>
      <p:pic>
        <p:nvPicPr>
          <p:cNvPr id="246" name="Google Shape;246;p39"/>
          <p:cNvPicPr preferRelativeResize="0"/>
          <p:nvPr/>
        </p:nvPicPr>
        <p:blipFill rotWithShape="1">
          <a:blip r:embed="rId3">
            <a:alphaModFix/>
          </a:blip>
          <a:srcRect b="0" l="0" r="0" t="0"/>
          <a:stretch/>
        </p:blipFill>
        <p:spPr>
          <a:xfrm>
            <a:off x="353824" y="4313301"/>
            <a:ext cx="1069800" cy="397800"/>
          </a:xfrm>
          <a:prstGeom prst="rect">
            <a:avLst/>
          </a:prstGeom>
          <a:noFill/>
          <a:ln>
            <a:noFill/>
          </a:ln>
        </p:spPr>
      </p:pic>
      <p:sp>
        <p:nvSpPr>
          <p:cNvPr id="247" name="Google Shape;247;p39"/>
          <p:cNvSpPr/>
          <p:nvPr/>
        </p:nvSpPr>
        <p:spPr>
          <a:xfrm>
            <a:off x="0" y="4248150"/>
            <a:ext cx="9144000" cy="40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9"/>
          <p:cNvSpPr txBox="1"/>
          <p:nvPr/>
        </p:nvSpPr>
        <p:spPr>
          <a:xfrm>
            <a:off x="481914" y="3789200"/>
            <a:ext cx="2968200" cy="28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David Fleming, Accessibility Analyst</a:t>
            </a:r>
            <a:endParaRPr sz="1200"/>
          </a:p>
        </p:txBody>
      </p:sp>
      <p:sp>
        <p:nvSpPr>
          <p:cNvPr id="249" name="Google Shape;249;p39"/>
          <p:cNvSpPr txBox="1"/>
          <p:nvPr>
            <p:ph idx="12" type="sldNum"/>
          </p:nvPr>
        </p:nvSpPr>
        <p:spPr>
          <a:xfrm>
            <a:off x="8556784" y="4749851"/>
            <a:ext cx="548700" cy="393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descr="AT-user-tecla-carolyn.png" id="250" name="Google Shape;250;p39"/>
          <p:cNvPicPr preferRelativeResize="0"/>
          <p:nvPr/>
        </p:nvPicPr>
        <p:blipFill rotWithShape="1">
          <a:blip r:embed="rId4">
            <a:alphaModFix/>
          </a:blip>
          <a:srcRect b="0" l="0" r="0" t="0"/>
          <a:stretch/>
        </p:blipFill>
        <p:spPr>
          <a:xfrm>
            <a:off x="4006850" y="0"/>
            <a:ext cx="5143500" cy="5143500"/>
          </a:xfrm>
          <a:prstGeom prst="rect">
            <a:avLst/>
          </a:prstGeom>
          <a:noFill/>
          <a:ln>
            <a:noFill/>
          </a:ln>
        </p:spPr>
      </p:pic>
      <p:pic>
        <p:nvPicPr>
          <p:cNvPr id="251" name="Google Shape;251;p39"/>
          <p:cNvPicPr preferRelativeResize="0"/>
          <p:nvPr/>
        </p:nvPicPr>
        <p:blipFill rotWithShape="1">
          <a:blip r:embed="rId5">
            <a:alphaModFix/>
          </a:blip>
          <a:srcRect b="0" l="0" r="0" t="0"/>
          <a:stretch/>
        </p:blipFill>
        <p:spPr>
          <a:xfrm>
            <a:off x="328831" y="536746"/>
            <a:ext cx="2613900" cy="971700"/>
          </a:xfrm>
          <a:prstGeom prst="rect">
            <a:avLst/>
          </a:prstGeom>
          <a:noFill/>
          <a:ln>
            <a:noFill/>
          </a:ln>
        </p:spPr>
      </p:pic>
      <p:cxnSp>
        <p:nvCxnSpPr>
          <p:cNvPr id="252" name="Google Shape;252;p39"/>
          <p:cNvCxnSpPr/>
          <p:nvPr/>
        </p:nvCxnSpPr>
        <p:spPr>
          <a:xfrm>
            <a:off x="553350" y="3453418"/>
            <a:ext cx="2858700" cy="0"/>
          </a:xfrm>
          <a:prstGeom prst="straightConnector1">
            <a:avLst/>
          </a:prstGeom>
          <a:noFill/>
          <a:ln cap="flat" cmpd="sng" w="9525">
            <a:solidFill>
              <a:srgbClr val="999999"/>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8"/>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1" lang="en-US" sz="700">
                <a:solidFill>
                  <a:schemeClr val="dk1"/>
                </a:solidFill>
                <a:latin typeface="Arial"/>
                <a:ea typeface="Arial"/>
                <a:cs typeface="Arial"/>
                <a:sym typeface="Arial"/>
              </a:rPr>
              <a:t>‹#›</a:t>
            </a:fld>
            <a:endParaRPr b="1" sz="700">
              <a:solidFill>
                <a:schemeClr val="dk1"/>
              </a:solidFill>
              <a:latin typeface="Arial"/>
              <a:ea typeface="Arial"/>
              <a:cs typeface="Arial"/>
              <a:sym typeface="Arial"/>
            </a:endParaRPr>
          </a:p>
        </p:txBody>
      </p:sp>
      <p:sp>
        <p:nvSpPr>
          <p:cNvPr id="341" name="Google Shape;341;p48"/>
          <p:cNvSpPr txBox="1"/>
          <p:nvPr/>
        </p:nvSpPr>
        <p:spPr>
          <a:xfrm>
            <a:off x="565011" y="450782"/>
            <a:ext cx="5322000" cy="925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3.  An A11y “Gold Standard”?</a:t>
            </a:r>
            <a:endParaRPr/>
          </a:p>
        </p:txBody>
      </p:sp>
      <p:pic>
        <p:nvPicPr>
          <p:cNvPr id="342" name="Google Shape;342;p48"/>
          <p:cNvPicPr preferRelativeResize="0"/>
          <p:nvPr/>
        </p:nvPicPr>
        <p:blipFill rotWithShape="1">
          <a:blip r:embed="rId3">
            <a:alphaModFix/>
          </a:blip>
          <a:srcRect b="0" l="0" r="0" t="0"/>
          <a:stretch/>
        </p:blipFill>
        <p:spPr>
          <a:xfrm>
            <a:off x="538751" y="1212545"/>
            <a:ext cx="3819000" cy="2747400"/>
          </a:xfrm>
          <a:prstGeom prst="rect">
            <a:avLst/>
          </a:prstGeom>
          <a:noFill/>
          <a:ln>
            <a:noFill/>
          </a:ln>
        </p:spPr>
      </p:pic>
      <p:sp>
        <p:nvSpPr>
          <p:cNvPr id="343" name="Google Shape;343;p48"/>
          <p:cNvSpPr txBox="1"/>
          <p:nvPr/>
        </p:nvSpPr>
        <p:spPr>
          <a:xfrm>
            <a:off x="4928491" y="1139901"/>
            <a:ext cx="3657600" cy="3117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What are the advantages of a NACS Center </a:t>
            </a:r>
            <a:r>
              <a:rPr b="1" lang="en-US" sz="1200">
                <a:solidFill>
                  <a:schemeClr val="dk1"/>
                </a:solidFill>
              </a:rPr>
              <a:t>microsite</a:t>
            </a:r>
            <a:r>
              <a:rPr b="1" lang="en-US" sz="1200">
                <a:solidFill>
                  <a:schemeClr val="dk1"/>
                </a:solidFill>
                <a:latin typeface="Arial"/>
                <a:ea typeface="Arial"/>
                <a:cs typeface="Arial"/>
                <a:sym typeface="Arial"/>
              </a:rPr>
              <a:t>?</a:t>
            </a:r>
            <a:br>
              <a:rPr b="1" lang="en-US" sz="1200">
                <a:solidFill>
                  <a:schemeClr val="dk1"/>
                </a:solidFill>
                <a:latin typeface="Arial"/>
                <a:ea typeface="Arial"/>
                <a:cs typeface="Arial"/>
                <a:sym typeface="Arial"/>
              </a:rPr>
            </a:br>
            <a:endParaRPr b="1" sz="1200">
              <a:solidFill>
                <a:schemeClr val="dk1"/>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The NACS Center has already gained considerable attention in recent studies</a:t>
            </a:r>
            <a:endParaRPr/>
          </a:p>
          <a:p>
            <a:pPr indent="0" lvl="0" marL="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 The support offered ranks above all other Telecoms</a:t>
            </a:r>
            <a:endParaRPr/>
          </a:p>
          <a:p>
            <a:pPr indent="0" lvl="0" marL="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 A NACS Center landing page will give that team a way to provide ongoing news and current resources </a:t>
            </a:r>
            <a:endParaRPr/>
          </a:p>
          <a:p>
            <a:pPr indent="0" lvl="0" marL="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  The news of a landing page can be leveraged in marketing campaigns and through social media channels</a:t>
            </a:r>
            <a:endParaRPr/>
          </a:p>
          <a:p>
            <a:pPr indent="0" lvl="0" marL="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 More visibility translates into more sales</a:t>
            </a:r>
            <a:endParaRPr/>
          </a:p>
          <a:p>
            <a:pPr indent="0" lvl="0" marL="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 More visibility will translate into more support for people with disabilities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9"/>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1" lang="en-US" sz="700">
                <a:solidFill>
                  <a:schemeClr val="dk1"/>
                </a:solidFill>
                <a:latin typeface="Arial"/>
                <a:ea typeface="Arial"/>
                <a:cs typeface="Arial"/>
                <a:sym typeface="Arial"/>
              </a:rPr>
              <a:t>‹#›</a:t>
            </a:fld>
            <a:endParaRPr b="1" sz="700">
              <a:solidFill>
                <a:schemeClr val="dk1"/>
              </a:solidFill>
              <a:latin typeface="Arial"/>
              <a:ea typeface="Arial"/>
              <a:cs typeface="Arial"/>
              <a:sym typeface="Arial"/>
            </a:endParaRPr>
          </a:p>
        </p:txBody>
      </p:sp>
      <p:sp>
        <p:nvSpPr>
          <p:cNvPr id="350" name="Google Shape;350;p49"/>
          <p:cNvSpPr txBox="1"/>
          <p:nvPr/>
        </p:nvSpPr>
        <p:spPr>
          <a:xfrm>
            <a:off x="790410" y="584406"/>
            <a:ext cx="6877216"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Comcast’s “Gold Standard”</a:t>
            </a:r>
            <a:endParaRPr b="1" sz="2800">
              <a:solidFill>
                <a:schemeClr val="dk1"/>
              </a:solidFill>
              <a:latin typeface="Arial"/>
              <a:ea typeface="Arial"/>
              <a:cs typeface="Arial"/>
              <a:sym typeface="Arial"/>
            </a:endParaRPr>
          </a:p>
        </p:txBody>
      </p:sp>
      <p:sp>
        <p:nvSpPr>
          <p:cNvPr id="351" name="Google Shape;351;p49"/>
          <p:cNvSpPr txBox="1"/>
          <p:nvPr/>
        </p:nvSpPr>
        <p:spPr>
          <a:xfrm>
            <a:off x="924983" y="1248044"/>
            <a:ext cx="3992638" cy="274690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50">
                <a:solidFill>
                  <a:schemeClr val="dk1"/>
                </a:solidFill>
                <a:latin typeface="Arial"/>
                <a:ea typeface="Arial"/>
                <a:cs typeface="Arial"/>
                <a:sym typeface="Arial"/>
              </a:rPr>
              <a:t>Evolving*</a:t>
            </a:r>
            <a:br>
              <a:rPr lang="en-US" sz="1050">
                <a:solidFill>
                  <a:schemeClr val="dk1"/>
                </a:solidFill>
                <a:latin typeface="Arial"/>
                <a:ea typeface="Arial"/>
                <a:cs typeface="Arial"/>
                <a:sym typeface="Arial"/>
              </a:rPr>
            </a:br>
            <a:r>
              <a:rPr lang="en-US" sz="1050">
                <a:solidFill>
                  <a:schemeClr val="dk1"/>
                </a:solidFill>
                <a:latin typeface="Arial"/>
                <a:ea typeface="Arial"/>
                <a:cs typeface="Arial"/>
                <a:sym typeface="Arial"/>
              </a:rPr>
              <a:t>The way that Comcast developed the “Talking Guide”, is a Gold Standard example of how to take Assistive Technology mandates and turn them into wins on every level possible: the A11y community wins, and the enterprise branding and business wins. </a:t>
            </a:r>
            <a:br>
              <a:rPr lang="en-US" sz="1050">
                <a:solidFill>
                  <a:schemeClr val="dk1"/>
                </a:solidFill>
                <a:latin typeface="Arial"/>
                <a:ea typeface="Arial"/>
                <a:cs typeface="Arial"/>
                <a:sym typeface="Arial"/>
              </a:rPr>
            </a:br>
            <a:br>
              <a:rPr lang="en-US" sz="1050">
                <a:solidFill>
                  <a:schemeClr val="dk1"/>
                </a:solidFill>
                <a:latin typeface="Arial"/>
                <a:ea typeface="Arial"/>
                <a:cs typeface="Arial"/>
                <a:sym typeface="Arial"/>
              </a:rPr>
            </a:br>
            <a:r>
              <a:rPr lang="en-US" sz="1050">
                <a:solidFill>
                  <a:schemeClr val="dk1"/>
                </a:solidFill>
                <a:latin typeface="Arial"/>
                <a:ea typeface="Arial"/>
                <a:cs typeface="Arial"/>
                <a:sym typeface="Arial"/>
              </a:rPr>
              <a:t>In this example, Comcast developed, rolled out, and then branded </a:t>
            </a:r>
            <a:r>
              <a:rPr i="1" lang="en-US" sz="1050">
                <a:solidFill>
                  <a:srgbClr val="0070C0"/>
                </a:solidFill>
                <a:latin typeface="Arial"/>
                <a:ea typeface="Arial"/>
                <a:cs typeface="Arial"/>
                <a:sym typeface="Arial"/>
              </a:rPr>
              <a:t>the industry’s first </a:t>
            </a:r>
            <a:r>
              <a:rPr i="1" lang="en-US" sz="1050" u="sng">
                <a:solidFill>
                  <a:schemeClr val="hlink"/>
                </a:solidFill>
                <a:latin typeface="Arial"/>
                <a:ea typeface="Arial"/>
                <a:cs typeface="Arial"/>
                <a:sym typeface="Arial"/>
                <a:hlinkClick r:id="rId3"/>
              </a:rPr>
              <a:t>voice-enabled television user interface</a:t>
            </a:r>
            <a:r>
              <a:rPr i="1" lang="en-US" sz="1050">
                <a:solidFill>
                  <a:srgbClr val="0070C0"/>
                </a:solidFill>
                <a:latin typeface="Arial"/>
                <a:ea typeface="Arial"/>
                <a:cs typeface="Arial"/>
                <a:sym typeface="Arial"/>
              </a:rPr>
              <a:t>, revolutionizing the way XFINITY TV customers navigate the </a:t>
            </a:r>
            <a:r>
              <a:rPr i="1" lang="en-US" sz="1050" u="sng">
                <a:solidFill>
                  <a:schemeClr val="hlink"/>
                </a:solidFill>
                <a:latin typeface="Arial"/>
                <a:ea typeface="Arial"/>
                <a:cs typeface="Arial"/>
                <a:sym typeface="Arial"/>
                <a:hlinkClick r:id="rId4"/>
              </a:rPr>
              <a:t>X1 platform</a:t>
            </a:r>
            <a:r>
              <a:rPr i="1" lang="en-US" sz="1050">
                <a:solidFill>
                  <a:srgbClr val="0070C0"/>
                </a:solidFill>
                <a:latin typeface="Arial"/>
                <a:ea typeface="Arial"/>
                <a:cs typeface="Arial"/>
                <a:sym typeface="Arial"/>
              </a:rPr>
              <a:t>.</a:t>
            </a:r>
            <a:endParaRPr sz="1050">
              <a:solidFill>
                <a:srgbClr val="0070C0"/>
              </a:solidFill>
              <a:latin typeface="Arial"/>
              <a:ea typeface="Arial"/>
              <a:cs typeface="Arial"/>
              <a:sym typeface="Arial"/>
            </a:endParaRPr>
          </a:p>
          <a:p>
            <a:pPr indent="0" lvl="0" marL="0" marR="0" rtl="0" algn="l">
              <a:spcBef>
                <a:spcPts val="0"/>
              </a:spcBef>
              <a:spcAft>
                <a:spcPts val="0"/>
              </a:spcAft>
              <a:buNone/>
            </a:pPr>
            <a:br>
              <a:rPr lang="en-US" sz="1050">
                <a:solidFill>
                  <a:schemeClr val="dk1"/>
                </a:solidFill>
                <a:latin typeface="Arial"/>
                <a:ea typeface="Arial"/>
                <a:cs typeface="Arial"/>
                <a:sym typeface="Arial"/>
              </a:rPr>
            </a:br>
            <a:r>
              <a:rPr lang="en-US" sz="1050">
                <a:solidFill>
                  <a:schemeClr val="dk1"/>
                </a:solidFill>
                <a:latin typeface="Arial"/>
                <a:ea typeface="Arial"/>
                <a:cs typeface="Arial"/>
                <a:sym typeface="Arial"/>
              </a:rPr>
              <a:t>The end result of their work has yielded a great example of what can be done when innovation meets up with solving practical access challenges.  Outside of the Apps that Verizon develops, are there other ways that we can outshine our competition? Consider the advantages of a NACS Center website.</a:t>
            </a:r>
            <a:endParaRPr sz="1050">
              <a:solidFill>
                <a:schemeClr val="dk1"/>
              </a:solidFill>
              <a:latin typeface="Arial"/>
              <a:ea typeface="Arial"/>
              <a:cs typeface="Arial"/>
              <a:sym typeface="Arial"/>
            </a:endParaRPr>
          </a:p>
        </p:txBody>
      </p:sp>
      <p:pic>
        <p:nvPicPr>
          <p:cNvPr id="352" name="Google Shape;352;p49"/>
          <p:cNvPicPr preferRelativeResize="0"/>
          <p:nvPr/>
        </p:nvPicPr>
        <p:blipFill rotWithShape="1">
          <a:blip r:embed="rId5">
            <a:alphaModFix/>
          </a:blip>
          <a:srcRect b="0" l="0" r="0" t="0"/>
          <a:stretch/>
        </p:blipFill>
        <p:spPr>
          <a:xfrm>
            <a:off x="5406079" y="1273375"/>
            <a:ext cx="3140400" cy="2596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descr="CROWD.jpg" id="358" name="Google Shape;358;p50">
            <a:hlinkClick r:id="rId3"/>
          </p:cNvPr>
          <p:cNvPicPr preferRelativeResize="0"/>
          <p:nvPr/>
        </p:nvPicPr>
        <p:blipFill rotWithShape="1">
          <a:blip r:embed="rId4">
            <a:alphaModFix/>
          </a:blip>
          <a:srcRect b="0" l="0" r="0" t="0"/>
          <a:stretch/>
        </p:blipFill>
        <p:spPr>
          <a:xfrm>
            <a:off x="2600325" y="2573926"/>
            <a:ext cx="4271010" cy="1878535"/>
          </a:xfrm>
          <a:prstGeom prst="rect">
            <a:avLst/>
          </a:prstGeom>
          <a:noFill/>
          <a:ln>
            <a:noFill/>
          </a:ln>
        </p:spPr>
      </p:pic>
      <p:sp>
        <p:nvSpPr>
          <p:cNvPr id="359" name="Google Shape;359;p50"/>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1" lang="en-US" sz="700">
                <a:solidFill>
                  <a:schemeClr val="dk1"/>
                </a:solidFill>
                <a:latin typeface="Arial"/>
                <a:ea typeface="Arial"/>
                <a:cs typeface="Arial"/>
                <a:sym typeface="Arial"/>
              </a:rPr>
              <a:t>‹#›</a:t>
            </a:fld>
            <a:endParaRPr b="1" sz="700">
              <a:solidFill>
                <a:schemeClr val="dk1"/>
              </a:solidFill>
              <a:latin typeface="Arial"/>
              <a:ea typeface="Arial"/>
              <a:cs typeface="Arial"/>
              <a:sym typeface="Arial"/>
            </a:endParaRPr>
          </a:p>
        </p:txBody>
      </p:sp>
      <p:pic>
        <p:nvPicPr>
          <p:cNvPr id="360" name="Google Shape;360;p50">
            <a:hlinkClick r:id="rId5"/>
          </p:cNvPr>
          <p:cNvPicPr preferRelativeResize="0"/>
          <p:nvPr/>
        </p:nvPicPr>
        <p:blipFill rotWithShape="1">
          <a:blip r:embed="rId6">
            <a:alphaModFix/>
          </a:blip>
          <a:srcRect b="0" l="0" r="0" t="0"/>
          <a:stretch/>
        </p:blipFill>
        <p:spPr>
          <a:xfrm rot="-259253">
            <a:off x="570168" y="1703909"/>
            <a:ext cx="2533650" cy="2541157"/>
          </a:xfrm>
          <a:prstGeom prst="rect">
            <a:avLst/>
          </a:prstGeom>
          <a:noFill/>
          <a:ln cap="flat" cmpd="sng" w="9525">
            <a:solidFill>
              <a:srgbClr val="A5A5A5"/>
            </a:solidFill>
            <a:prstDash val="solid"/>
            <a:miter lim="8000"/>
            <a:headEnd len="sm" w="sm" type="none"/>
            <a:tailEnd len="sm" w="sm" type="none"/>
          </a:ln>
        </p:spPr>
      </p:pic>
      <p:sp>
        <p:nvSpPr>
          <p:cNvPr id="361" name="Google Shape;361;p50"/>
          <p:cNvSpPr txBox="1"/>
          <p:nvPr/>
        </p:nvSpPr>
        <p:spPr>
          <a:xfrm>
            <a:off x="3295431" y="1629008"/>
            <a:ext cx="5119379" cy="67710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“Students work with teachers specializing in </a:t>
            </a:r>
            <a:r>
              <a:rPr b="1" lang="en-US" sz="1100">
                <a:solidFill>
                  <a:srgbClr val="C00000"/>
                </a:solidFill>
                <a:latin typeface="Arial"/>
                <a:ea typeface="Arial"/>
                <a:cs typeface="Arial"/>
                <a:sym typeface="Arial"/>
              </a:rPr>
              <a:t>Design Thinking </a:t>
            </a:r>
            <a:r>
              <a:rPr lang="en-US" sz="1100">
                <a:solidFill>
                  <a:schemeClr val="dk1"/>
                </a:solidFill>
                <a:latin typeface="Arial"/>
                <a:ea typeface="Arial"/>
                <a:cs typeface="Arial"/>
                <a:sym typeface="Arial"/>
              </a:rPr>
              <a:t>and STEM skill-building. Students are then paired with local small businesses to build innovative business solutions and apps that help the companies attract customers.”</a:t>
            </a:r>
            <a:endParaRPr sz="1100">
              <a:solidFill>
                <a:schemeClr val="dk1"/>
              </a:solidFill>
              <a:latin typeface="Arial"/>
              <a:ea typeface="Arial"/>
              <a:cs typeface="Arial"/>
              <a:sym typeface="Arial"/>
            </a:endParaRPr>
          </a:p>
        </p:txBody>
      </p:sp>
      <p:sp>
        <p:nvSpPr>
          <p:cNvPr id="362" name="Google Shape;362;p50"/>
          <p:cNvSpPr txBox="1"/>
          <p:nvPr/>
        </p:nvSpPr>
        <p:spPr>
          <a:xfrm>
            <a:off x="342901" y="298430"/>
            <a:ext cx="8343899"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4.  Can VIL develop educational programs that include underserved students with disabilities?</a:t>
            </a:r>
            <a:endParaRPr b="1" sz="2800">
              <a:solidFill>
                <a:schemeClr val="dk1"/>
              </a:solidFill>
              <a:latin typeface="Arial"/>
              <a:ea typeface="Arial"/>
              <a:cs typeface="Arial"/>
              <a:sym typeface="Arial"/>
            </a:endParaRPr>
          </a:p>
        </p:txBody>
      </p:sp>
      <p:grpSp>
        <p:nvGrpSpPr>
          <p:cNvPr id="363" name="Google Shape;363;p50"/>
          <p:cNvGrpSpPr/>
          <p:nvPr/>
        </p:nvGrpSpPr>
        <p:grpSpPr>
          <a:xfrm>
            <a:off x="5842635" y="2513706"/>
            <a:ext cx="2773680" cy="1976855"/>
            <a:chOff x="5379720" y="3206193"/>
            <a:chExt cx="2773680" cy="2635807"/>
          </a:xfrm>
        </p:grpSpPr>
        <p:sp>
          <p:nvSpPr>
            <p:cNvPr id="364" name="Google Shape;364;p50"/>
            <p:cNvSpPr/>
            <p:nvPr/>
          </p:nvSpPr>
          <p:spPr>
            <a:xfrm>
              <a:off x="5379720" y="3206193"/>
              <a:ext cx="2773680" cy="2635807"/>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5" name="Google Shape;365;p50"/>
            <p:cNvSpPr txBox="1"/>
            <p:nvPr/>
          </p:nvSpPr>
          <p:spPr>
            <a:xfrm>
              <a:off x="5580380" y="3914140"/>
              <a:ext cx="2329180" cy="123110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i="1" lang="en-US" sz="1400">
                  <a:solidFill>
                    <a:schemeClr val="lt1"/>
                  </a:solidFill>
                  <a:latin typeface="Arial"/>
                  <a:ea typeface="Arial"/>
                  <a:cs typeface="Arial"/>
                  <a:sym typeface="Arial"/>
                </a:rPr>
                <a:t>What if the </a:t>
              </a:r>
              <a:r>
                <a:rPr b="1" i="1" lang="en-US" sz="1600">
                  <a:solidFill>
                    <a:schemeClr val="lt1"/>
                  </a:solidFill>
                  <a:latin typeface="Arial"/>
                  <a:ea typeface="Arial"/>
                  <a:cs typeface="Arial"/>
                  <a:sym typeface="Arial"/>
                </a:rPr>
                <a:t>Verizon Innovative Learning </a:t>
              </a:r>
              <a:r>
                <a:rPr i="1" lang="en-US" sz="1400">
                  <a:solidFill>
                    <a:schemeClr val="lt1"/>
                  </a:solidFill>
                  <a:latin typeface="Arial"/>
                  <a:ea typeface="Arial"/>
                  <a:cs typeface="Arial"/>
                  <a:sym typeface="Arial"/>
                </a:rPr>
                <a:t>developed a program in a School for the Blind?</a:t>
              </a:r>
              <a:endParaRPr i="1" sz="1400">
                <a:solidFill>
                  <a:schemeClr val="lt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1"/>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1" lang="en-US" sz="700">
                <a:solidFill>
                  <a:schemeClr val="dk1"/>
                </a:solidFill>
                <a:latin typeface="Arial"/>
                <a:ea typeface="Arial"/>
                <a:cs typeface="Arial"/>
                <a:sym typeface="Arial"/>
              </a:rPr>
              <a:t>‹#›</a:t>
            </a:fld>
            <a:endParaRPr b="1" sz="700">
              <a:solidFill>
                <a:schemeClr val="dk1"/>
              </a:solidFill>
              <a:latin typeface="Arial"/>
              <a:ea typeface="Arial"/>
              <a:cs typeface="Arial"/>
              <a:sym typeface="Arial"/>
            </a:endParaRPr>
          </a:p>
        </p:txBody>
      </p:sp>
      <p:sp>
        <p:nvSpPr>
          <p:cNvPr id="372" name="Google Shape;372;p51"/>
          <p:cNvSpPr txBox="1"/>
          <p:nvPr/>
        </p:nvSpPr>
        <p:spPr>
          <a:xfrm>
            <a:off x="601975" y="1533275"/>
            <a:ext cx="3732300" cy="2824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Two-thirds of PWD's of working age are not working, according to the Louis Harris poll. This includes all other demographic groups, including African-Americans. </a:t>
            </a:r>
            <a:br>
              <a:rPr lang="en-US" sz="1000">
                <a:solidFill>
                  <a:schemeClr val="dk1"/>
                </a:solidFill>
                <a:latin typeface="Arial"/>
                <a:ea typeface="Arial"/>
                <a:cs typeface="Arial"/>
                <a:sym typeface="Arial"/>
              </a:rPr>
            </a:br>
            <a:br>
              <a:rPr lang="en-US" sz="1000">
                <a:solidFill>
                  <a:schemeClr val="dk1"/>
                </a:solidFill>
                <a:latin typeface="Arial"/>
                <a:ea typeface="Arial"/>
                <a:cs typeface="Arial"/>
                <a:sym typeface="Arial"/>
              </a:rPr>
            </a:br>
            <a:r>
              <a:rPr lang="en-US" sz="1000">
                <a:solidFill>
                  <a:schemeClr val="dk1"/>
                </a:solidFill>
                <a:latin typeface="Arial"/>
                <a:ea typeface="Arial"/>
                <a:cs typeface="Arial"/>
                <a:sym typeface="Arial"/>
              </a:rPr>
              <a:t>PWD's maintain above average work attendance and productivity, while employer fears concerning expensive insurance premiums, are unfounded, as well as claims that expensive modifications are required on worksites. Lou Harris poll finds that 3/4 of business managers feel that PWD's "often encounter job discrimination from employers."</a:t>
            </a:r>
            <a:br>
              <a:rPr lang="en-US" sz="1000">
                <a:solidFill>
                  <a:schemeClr val="dk1"/>
                </a:solidFill>
                <a:latin typeface="Arial"/>
                <a:ea typeface="Arial"/>
                <a:cs typeface="Arial"/>
                <a:sym typeface="Arial"/>
              </a:rPr>
            </a:br>
            <a:br>
              <a:rPr lang="en-US" sz="1000">
                <a:solidFill>
                  <a:schemeClr val="dk1"/>
                </a:solidFill>
                <a:latin typeface="Arial"/>
                <a:ea typeface="Arial"/>
                <a:cs typeface="Arial"/>
                <a:sym typeface="Arial"/>
              </a:rPr>
            </a:br>
            <a:r>
              <a:rPr lang="en-US" sz="1000">
                <a:solidFill>
                  <a:schemeClr val="dk1"/>
                </a:solidFill>
                <a:latin typeface="Arial"/>
                <a:ea typeface="Arial"/>
                <a:cs typeface="Arial"/>
                <a:sym typeface="Arial"/>
              </a:rPr>
              <a:t>PWD's with mobility permits cannot get transportation to their job. 2/3 of those not working, want to work. This staggering unemployment rate does not stem from the lack of desire to work. Studies show that PWD's perform as well or better than their co-workers. ADA Committee Reports find that 8.2 million PWD's want to work.</a:t>
            </a:r>
            <a:endParaRPr sz="1000">
              <a:solidFill>
                <a:schemeClr val="dk1"/>
              </a:solidFill>
              <a:latin typeface="Arial"/>
              <a:ea typeface="Arial"/>
              <a:cs typeface="Arial"/>
              <a:sym typeface="Arial"/>
            </a:endParaRPr>
          </a:p>
        </p:txBody>
      </p:sp>
      <p:sp>
        <p:nvSpPr>
          <p:cNvPr id="373" name="Google Shape;373;p51"/>
          <p:cNvSpPr/>
          <p:nvPr/>
        </p:nvSpPr>
        <p:spPr>
          <a:xfrm>
            <a:off x="4608576" y="1524132"/>
            <a:ext cx="4018800" cy="301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Over 20 % of PWD's of working age, live in poverty. PWD's have more than twice as high a poverty rate as other Americans. About 1/2 of PWD's live in households with $15,000 or less, double the proportion of people without disabilities Only 12 % live in families with incomes higher than $35,000, less than half the 27 % rate for other Americans.  </a:t>
            </a:r>
            <a:br>
              <a:rPr lang="en-US" sz="1000">
                <a:solidFill>
                  <a:schemeClr val="dk1"/>
                </a:solidFill>
                <a:latin typeface="Arial"/>
                <a:ea typeface="Arial"/>
                <a:cs typeface="Arial"/>
                <a:sym typeface="Arial"/>
              </a:rPr>
            </a:br>
            <a:br>
              <a:rPr lang="en-US" sz="1000">
                <a:solidFill>
                  <a:schemeClr val="dk1"/>
                </a:solidFill>
                <a:latin typeface="Arial"/>
                <a:ea typeface="Arial"/>
                <a:cs typeface="Arial"/>
                <a:sym typeface="Arial"/>
              </a:rPr>
            </a:br>
            <a:r>
              <a:rPr lang="en-US" sz="1000">
                <a:solidFill>
                  <a:schemeClr val="dk1"/>
                </a:solidFill>
                <a:latin typeface="Arial"/>
                <a:ea typeface="Arial"/>
                <a:cs typeface="Arial"/>
                <a:sym typeface="Arial"/>
              </a:rPr>
              <a:t>Almost 2/3 of PWD's did not go to a movie in last year. 3/4 did not see live music performance. 2/3 of PWD’s saw no sporting event. 17% never eat in restaurants. 13% never shop in grocery stores. 40% of PWD's did not finish high school. 36% of PWD's are dependent on government support. Another 25% get no support from government yet do not work. </a:t>
            </a:r>
            <a:endParaRPr/>
          </a:p>
          <a:p>
            <a:pPr indent="0" lvl="0" marL="0" marR="0" rtl="0" algn="l">
              <a:spcBef>
                <a:spcPts val="0"/>
              </a:spcBef>
              <a:spcAft>
                <a:spcPts val="0"/>
              </a:spcAft>
              <a:buNone/>
            </a:pPr>
            <a:br>
              <a:rPr lang="en-US" sz="1000">
                <a:solidFill>
                  <a:schemeClr val="dk1"/>
                </a:solidFill>
                <a:latin typeface="Arial"/>
                <a:ea typeface="Arial"/>
                <a:cs typeface="Arial"/>
                <a:sym typeface="Arial"/>
              </a:rPr>
            </a:br>
            <a:r>
              <a:rPr lang="en-US" sz="1000">
                <a:solidFill>
                  <a:schemeClr val="dk1"/>
                </a:solidFill>
                <a:latin typeface="Arial"/>
                <a:ea typeface="Arial"/>
                <a:cs typeface="Arial"/>
                <a:sym typeface="Arial"/>
              </a:rPr>
              <a:t>Support programs cost US $60 billion annually of Federal Aid. 93-95% of Federal government for PWD's, went for income,  support and maintenance. PWD's are subject to widespread and severe discrimination, and are extremely disadvantaged. This all creates a tremendous economic cost overall.</a:t>
            </a:r>
            <a:endParaRPr sz="1000">
              <a:solidFill>
                <a:schemeClr val="dk1"/>
              </a:solidFill>
              <a:latin typeface="Arial"/>
              <a:ea typeface="Arial"/>
              <a:cs typeface="Arial"/>
              <a:sym typeface="Arial"/>
            </a:endParaRPr>
          </a:p>
        </p:txBody>
      </p:sp>
      <p:sp>
        <p:nvSpPr>
          <p:cNvPr id="374" name="Google Shape;374;p51"/>
          <p:cNvSpPr txBox="1"/>
          <p:nvPr/>
        </p:nvSpPr>
        <p:spPr>
          <a:xfrm>
            <a:off x="393192" y="836676"/>
            <a:ext cx="8831700" cy="3354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1600">
                <a:solidFill>
                  <a:schemeClr val="dk1"/>
                </a:solidFill>
                <a:latin typeface="Arial"/>
                <a:ea typeface="Arial"/>
                <a:cs typeface="Arial"/>
                <a:sym typeface="Arial"/>
              </a:rPr>
              <a:t>People with Disabilities (PWD) are the poorest, least educated and largest minority </a:t>
            </a:r>
            <a:br>
              <a:rPr b="1" i="0" lang="en-US" sz="1600" u="none" cap="none" strike="noStrike">
                <a:solidFill>
                  <a:schemeClr val="dk1"/>
                </a:solidFill>
                <a:latin typeface="Arial"/>
                <a:ea typeface="Arial"/>
                <a:cs typeface="Arial"/>
                <a:sym typeface="Arial"/>
              </a:rPr>
            </a:br>
            <a:endParaRPr b="1" i="0" sz="1600" u="none" cap="none" strike="noStrike">
              <a:solidFill>
                <a:schemeClr val="dk1"/>
              </a:solidFill>
              <a:latin typeface="Arial"/>
              <a:ea typeface="Arial"/>
              <a:cs typeface="Arial"/>
              <a:sym typeface="Arial"/>
            </a:endParaRPr>
          </a:p>
        </p:txBody>
      </p:sp>
      <p:sp>
        <p:nvSpPr>
          <p:cNvPr id="375" name="Google Shape;375;p51"/>
          <p:cNvSpPr/>
          <p:nvPr/>
        </p:nvSpPr>
        <p:spPr>
          <a:xfrm>
            <a:off x="859536" y="1095756"/>
            <a:ext cx="7324800" cy="2415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i="1" lang="en-US" sz="1200">
                <a:solidFill>
                  <a:srgbClr val="C00000"/>
                </a:solidFill>
                <a:latin typeface="Arial"/>
                <a:ea typeface="Arial"/>
                <a:cs typeface="Arial"/>
                <a:sym typeface="Arial"/>
              </a:rPr>
              <a:t>- Congressional Committee findings during ADA testimony</a:t>
            </a:r>
            <a:endParaRPr b="1" i="1" sz="1200">
              <a:solidFill>
                <a:srgbClr val="C00000"/>
              </a:solidFill>
              <a:latin typeface="Arial"/>
              <a:ea typeface="Arial"/>
              <a:cs typeface="Arial"/>
              <a:sym typeface="Arial"/>
            </a:endParaRPr>
          </a:p>
        </p:txBody>
      </p:sp>
      <p:sp>
        <p:nvSpPr>
          <p:cNvPr id="376" name="Google Shape;376;p51"/>
          <p:cNvSpPr txBox="1"/>
          <p:nvPr/>
        </p:nvSpPr>
        <p:spPr>
          <a:xfrm>
            <a:off x="419100" y="342900"/>
            <a:ext cx="7505700" cy="3354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Font typeface="Arial"/>
              <a:buNone/>
            </a:pPr>
            <a:r>
              <a:rPr b="1" i="0" lang="en-US" sz="2800" u="none" cap="none" strike="noStrike">
                <a:solidFill>
                  <a:schemeClr val="dk1"/>
                </a:solidFill>
                <a:latin typeface="Arial"/>
                <a:ea typeface="Arial"/>
                <a:cs typeface="Arial"/>
                <a:sym typeface="Arial"/>
              </a:rPr>
              <a:t>Historical</a:t>
            </a:r>
            <a:r>
              <a:rPr b="1" i="0" lang="en-US" sz="2800" u="none" cap="none" strike="noStrike">
                <a:solidFill>
                  <a:schemeClr val="dk1"/>
                </a:solidFill>
                <a:latin typeface="Arial"/>
                <a:ea typeface="Arial"/>
                <a:cs typeface="Arial"/>
                <a:sym typeface="Arial"/>
              </a:rPr>
              <a:t> Insights</a:t>
            </a:r>
            <a:endParaRPr b="1" i="0" sz="2800" u="none" cap="none" strike="noStrike">
              <a:solidFill>
                <a:schemeClr val="dk1"/>
              </a:solidFill>
              <a:latin typeface="Arial"/>
              <a:ea typeface="Arial"/>
              <a:cs typeface="Arial"/>
              <a:sym typeface="Arial"/>
            </a:endParaRPr>
          </a:p>
        </p:txBody>
      </p:sp>
      <p:sp>
        <p:nvSpPr>
          <p:cNvPr id="377" name="Google Shape;377;p51"/>
          <p:cNvSpPr/>
          <p:nvPr/>
        </p:nvSpPr>
        <p:spPr>
          <a:xfrm>
            <a:off x="0" y="4662572"/>
            <a:ext cx="9144000" cy="44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1"/>
          <p:cNvSpPr txBox="1"/>
          <p:nvPr/>
        </p:nvSpPr>
        <p:spPr>
          <a:xfrm>
            <a:off x="1669200" y="4690109"/>
            <a:ext cx="5691300" cy="35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chemeClr val="dk1"/>
                </a:solidFill>
              </a:rPr>
              <a:t>David Fleming, Accessibility Analyst</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3" name="Shape 383"/>
        <p:cNvGrpSpPr/>
        <p:nvPr/>
      </p:nvGrpSpPr>
      <p:grpSpPr>
        <a:xfrm>
          <a:off x="0" y="0"/>
          <a:ext cx="0" cy="0"/>
          <a:chOff x="0" y="0"/>
          <a:chExt cx="0" cy="0"/>
        </a:xfrm>
      </p:grpSpPr>
      <p:sp>
        <p:nvSpPr>
          <p:cNvPr id="384" name="Google Shape;384;p52"/>
          <p:cNvSpPr txBox="1"/>
          <p:nvPr/>
        </p:nvSpPr>
        <p:spPr>
          <a:xfrm>
            <a:off x="3750947" y="565440"/>
            <a:ext cx="4798800" cy="389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700">
                <a:solidFill>
                  <a:schemeClr val="dk1"/>
                </a:solidFill>
              </a:rPr>
              <a:t>        </a:t>
            </a:r>
            <a:r>
              <a:rPr b="1" lang="en-US" sz="1700">
                <a:solidFill>
                  <a:schemeClr val="dk1"/>
                </a:solidFill>
                <a:latin typeface="Arial"/>
                <a:ea typeface="Arial"/>
                <a:cs typeface="Arial"/>
                <a:sym typeface="Arial"/>
              </a:rPr>
              <a:t>Where and how we benefit …</a:t>
            </a:r>
            <a:endParaRPr sz="1500"/>
          </a:p>
          <a:p>
            <a:pPr indent="0" lvl="0" marL="457200" marR="0" rtl="0" algn="l">
              <a:spcBef>
                <a:spcPts val="0"/>
              </a:spcBef>
              <a:spcAft>
                <a:spcPts val="0"/>
              </a:spcAft>
              <a:buNone/>
            </a:pPr>
            <a:r>
              <a:t/>
            </a:r>
            <a:endParaRPr sz="1500"/>
          </a:p>
          <a:p>
            <a:pPr indent="-304800" lvl="0" marL="457200" marR="0" rtl="0" algn="l">
              <a:spcBef>
                <a:spcPts val="0"/>
              </a:spcBef>
              <a:spcAft>
                <a:spcPts val="0"/>
              </a:spcAft>
              <a:buClr>
                <a:schemeClr val="dk1"/>
              </a:buClr>
              <a:buSzPts val="1200"/>
              <a:buChar char="●"/>
            </a:pPr>
            <a:r>
              <a:rPr b="1" i="0" lang="en-US" sz="1200" u="none" cap="none" strike="noStrike">
                <a:solidFill>
                  <a:srgbClr val="CC4125"/>
                </a:solidFill>
              </a:rPr>
              <a:t>A predictable cost reduction</a:t>
            </a:r>
            <a:r>
              <a:rPr b="0" i="0" lang="en-US" sz="1200" u="none" cap="none" strike="noStrike">
                <a:solidFill>
                  <a:schemeClr val="dk1"/>
                </a:solidFill>
                <a:latin typeface="Arial"/>
                <a:ea typeface="Arial"/>
                <a:cs typeface="Arial"/>
                <a:sym typeface="Arial"/>
              </a:rPr>
              <a:t> in defects analysis occurs after the library is utilized enough to establish a secure and reliable foundation of Accessibility Models, Patterns and Requirements. </a:t>
            </a:r>
            <a:endParaRPr sz="1500"/>
          </a:p>
          <a:p>
            <a:pPr indent="-304800" lvl="0" marL="457200" marR="0" rtl="0" algn="l">
              <a:spcBef>
                <a:spcPts val="0"/>
              </a:spcBef>
              <a:spcAft>
                <a:spcPts val="0"/>
              </a:spcAft>
              <a:buClr>
                <a:schemeClr val="dk1"/>
              </a:buClr>
              <a:buSzPts val="1200"/>
              <a:buChar char="●"/>
            </a:pPr>
            <a:r>
              <a:rPr b="1" i="0" lang="en-US" sz="1200" u="none" cap="none" strike="noStrike">
                <a:solidFill>
                  <a:srgbClr val="CC4125"/>
                </a:solidFill>
              </a:rPr>
              <a:t>Ease of use </a:t>
            </a:r>
            <a:r>
              <a:rPr b="0" i="0" lang="en-US" sz="1200" u="none" cap="none" strike="noStrike">
                <a:solidFill>
                  <a:schemeClr val="dk1"/>
                </a:solidFill>
                <a:latin typeface="Arial"/>
                <a:ea typeface="Arial"/>
                <a:cs typeface="Arial"/>
                <a:sym typeface="Arial"/>
              </a:rPr>
              <a:t>– a well organized library will make it easy for the Verizon internal users to find what they want and do their work more easily</a:t>
            </a:r>
            <a:endParaRPr sz="1500"/>
          </a:p>
          <a:p>
            <a:pPr indent="-304800" lvl="0" marL="457200" marR="0" rtl="0" algn="l">
              <a:spcBef>
                <a:spcPts val="0"/>
              </a:spcBef>
              <a:spcAft>
                <a:spcPts val="0"/>
              </a:spcAft>
              <a:buClr>
                <a:schemeClr val="dk1"/>
              </a:buClr>
              <a:buSzPts val="1200"/>
              <a:buChar char="●"/>
            </a:pPr>
            <a:r>
              <a:rPr b="0" i="0" lang="en-US" sz="1200" u="none" cap="none" strike="noStrike">
                <a:solidFill>
                  <a:schemeClr val="dk1"/>
                </a:solidFill>
                <a:latin typeface="Arial"/>
                <a:ea typeface="Arial"/>
                <a:cs typeface="Arial"/>
                <a:sym typeface="Arial"/>
              </a:rPr>
              <a:t>A Pattern Library makes it </a:t>
            </a:r>
            <a:r>
              <a:rPr b="1" i="0" lang="en-US" sz="1200" u="none" cap="none" strike="noStrike">
                <a:solidFill>
                  <a:srgbClr val="CC4125"/>
                </a:solidFill>
              </a:rPr>
              <a:t>easier to onboard new contractors</a:t>
            </a:r>
            <a:r>
              <a:rPr b="0" i="0" lang="en-US" sz="1200" u="none" cap="none" strike="noStrike">
                <a:solidFill>
                  <a:srgbClr val="CC4125"/>
                </a:solidFill>
                <a:latin typeface="Arial"/>
                <a:ea typeface="Arial"/>
                <a:cs typeface="Arial"/>
                <a:sym typeface="Arial"/>
              </a:rPr>
              <a:t>,</a:t>
            </a:r>
            <a:r>
              <a:rPr b="0" i="0" lang="en-US" sz="1200" u="none" cap="none" strike="noStrike">
                <a:solidFill>
                  <a:schemeClr val="dk1"/>
                </a:solidFill>
                <a:latin typeface="Arial"/>
                <a:ea typeface="Arial"/>
                <a:cs typeface="Arial"/>
                <a:sym typeface="Arial"/>
              </a:rPr>
              <a:t> reducing the overall time required to educate.</a:t>
            </a:r>
            <a:endParaRPr sz="1500"/>
          </a:p>
          <a:p>
            <a:pPr indent="-304800" lvl="0" marL="457200" marR="0" rtl="0" algn="l">
              <a:spcBef>
                <a:spcPts val="0"/>
              </a:spcBef>
              <a:spcAft>
                <a:spcPts val="0"/>
              </a:spcAft>
              <a:buClr>
                <a:schemeClr val="dk1"/>
              </a:buClr>
              <a:buSzPts val="1200"/>
              <a:buChar char="●"/>
            </a:pPr>
            <a:r>
              <a:rPr b="0" i="0" lang="en-US" sz="1200" u="none" cap="none" strike="noStrike">
                <a:solidFill>
                  <a:schemeClr val="dk1"/>
                </a:solidFill>
                <a:latin typeface="Arial"/>
                <a:ea typeface="Arial"/>
                <a:cs typeface="Arial"/>
                <a:sym typeface="Arial"/>
              </a:rPr>
              <a:t>A resource like this </a:t>
            </a:r>
            <a:r>
              <a:rPr b="1" i="0" lang="en-US" sz="1200" u="none" cap="none" strike="noStrike">
                <a:solidFill>
                  <a:srgbClr val="CC4125"/>
                </a:solidFill>
              </a:rPr>
              <a:t>enables Third Party Vendors to more quickly ramp up</a:t>
            </a:r>
            <a:r>
              <a:rPr b="0" i="0" lang="en-US" sz="1200" u="none" cap="none" strike="noStrike">
                <a:solidFill>
                  <a:schemeClr val="dk1"/>
                </a:solidFill>
                <a:latin typeface="Arial"/>
                <a:ea typeface="Arial"/>
                <a:cs typeface="Arial"/>
                <a:sym typeface="Arial"/>
              </a:rPr>
              <a:t> on projects that require A11y knowledge.</a:t>
            </a:r>
            <a:endParaRPr sz="1500"/>
          </a:p>
          <a:p>
            <a:pPr indent="-304800" lvl="0" marL="457200" marR="0" rtl="0" algn="l">
              <a:spcBef>
                <a:spcPts val="0"/>
              </a:spcBef>
              <a:spcAft>
                <a:spcPts val="0"/>
              </a:spcAft>
              <a:buClr>
                <a:schemeClr val="dk1"/>
              </a:buClr>
              <a:buSzPts val="1200"/>
              <a:buChar char="●"/>
            </a:pPr>
            <a:r>
              <a:rPr b="1" i="0" lang="en-US" sz="1200" u="none" cap="none" strike="noStrike">
                <a:solidFill>
                  <a:srgbClr val="CC4125"/>
                </a:solidFill>
              </a:rPr>
              <a:t>Co</a:t>
            </a:r>
            <a:r>
              <a:rPr b="1" lang="en-US" sz="1200">
                <a:solidFill>
                  <a:srgbClr val="CC4125"/>
                </a:solidFill>
              </a:rPr>
              <a:t>st reduction</a:t>
            </a:r>
            <a:r>
              <a:rPr b="1" i="0" lang="en-US" sz="1200" u="none" cap="none" strike="noStrike">
                <a:solidFill>
                  <a:schemeClr val="dk1"/>
                </a:solidFill>
              </a:rPr>
              <a:t> </a:t>
            </a:r>
            <a:r>
              <a:rPr b="0" i="0" lang="en-US" sz="1200" u="none" cap="none" strike="noStrike">
                <a:solidFill>
                  <a:schemeClr val="dk1"/>
                </a:solidFill>
                <a:latin typeface="Arial"/>
                <a:ea typeface="Arial"/>
                <a:cs typeface="Arial"/>
                <a:sym typeface="Arial"/>
              </a:rPr>
              <a:t>includes: repetitive defects that can be avoided when we aren’t recreating the wheel with each A11y code model.</a:t>
            </a:r>
            <a:endParaRPr sz="1500"/>
          </a:p>
          <a:p>
            <a:pPr indent="-304800" lvl="0" marL="457200" marR="0" rtl="0" algn="l">
              <a:spcBef>
                <a:spcPts val="0"/>
              </a:spcBef>
              <a:spcAft>
                <a:spcPts val="0"/>
              </a:spcAft>
              <a:buClr>
                <a:schemeClr val="dk1"/>
              </a:buClr>
              <a:buSzPts val="1200"/>
              <a:buChar char="●"/>
            </a:pPr>
            <a:r>
              <a:rPr b="1" i="0" lang="en-US" sz="1200" u="none" cap="none" strike="noStrike">
                <a:solidFill>
                  <a:srgbClr val="CC4125"/>
                </a:solidFill>
              </a:rPr>
              <a:t>Pattern Libraries are used successfully in other organizations</a:t>
            </a:r>
            <a:r>
              <a:rPr b="0" i="0" lang="en-US" sz="1200" u="none" cap="none" strike="noStrike">
                <a:solidFill>
                  <a:schemeClr val="dk1"/>
                </a:solidFill>
                <a:latin typeface="Arial"/>
                <a:ea typeface="Arial"/>
                <a:cs typeface="Arial"/>
                <a:sym typeface="Arial"/>
              </a:rPr>
              <a:t>, giving us some historical validation of the ROI models.</a:t>
            </a:r>
            <a:endParaRPr sz="1500"/>
          </a:p>
          <a:p>
            <a:pPr indent="0" lvl="0" marL="45720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385" name="Google Shape;385;p52"/>
          <p:cNvSpPr txBox="1"/>
          <p:nvPr/>
        </p:nvSpPr>
        <p:spPr>
          <a:xfrm>
            <a:off x="423437" y="2747943"/>
            <a:ext cx="3158100" cy="135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 </a:t>
            </a:r>
            <a:r>
              <a:rPr b="1" lang="en-US" sz="1400">
                <a:solidFill>
                  <a:schemeClr val="dk1"/>
                </a:solidFill>
                <a:latin typeface="Arial"/>
                <a:ea typeface="Arial"/>
                <a:cs typeface="Arial"/>
                <a:sym typeface="Arial"/>
              </a:rPr>
              <a:t>Pattern Library </a:t>
            </a:r>
            <a:r>
              <a:rPr lang="en-US" sz="1400">
                <a:solidFill>
                  <a:schemeClr val="dk1"/>
                </a:solidFill>
                <a:latin typeface="Arial"/>
                <a:ea typeface="Arial"/>
                <a:cs typeface="Arial"/>
                <a:sym typeface="Arial"/>
              </a:rPr>
              <a:t>would contain and provide: Accessibility Patterns, Visual Design Patterns, IT Accessibility Resources and Verizon Brand Standards.</a:t>
            </a:r>
            <a:endParaRPr sz="1400">
              <a:solidFill>
                <a:schemeClr val="dk1"/>
              </a:solidFill>
              <a:latin typeface="Arial"/>
              <a:ea typeface="Arial"/>
              <a:cs typeface="Arial"/>
              <a:sym typeface="Arial"/>
            </a:endParaRPr>
          </a:p>
        </p:txBody>
      </p:sp>
      <p:sp>
        <p:nvSpPr>
          <p:cNvPr id="386" name="Google Shape;386;p52"/>
          <p:cNvSpPr txBox="1"/>
          <p:nvPr>
            <p:ph idx="12" type="sldNum"/>
          </p:nvPr>
        </p:nvSpPr>
        <p:spPr>
          <a:xfrm>
            <a:off x="8458200" y="4700016"/>
            <a:ext cx="228600" cy="228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87" name="Google Shape;387;p52"/>
          <p:cNvSpPr txBox="1"/>
          <p:nvPr/>
        </p:nvSpPr>
        <p:spPr>
          <a:xfrm>
            <a:off x="370569" y="472649"/>
            <a:ext cx="3158100" cy="240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Arial"/>
              <a:buNone/>
            </a:pPr>
            <a:r>
              <a:rPr b="1" i="0" lang="en-US" sz="3600" u="none" cap="none" strike="noStrike">
                <a:solidFill>
                  <a:schemeClr val="dk1"/>
                </a:solidFill>
                <a:latin typeface="Arial"/>
                <a:ea typeface="Arial"/>
                <a:cs typeface="Arial"/>
                <a:sym typeface="Arial"/>
              </a:rPr>
              <a:t>5. </a:t>
            </a:r>
            <a:r>
              <a:rPr i="0" lang="en-US" sz="3100" u="none" cap="none" strike="noStrike">
                <a:solidFill>
                  <a:schemeClr val="dk1"/>
                </a:solidFill>
              </a:rPr>
              <a:t>The ROI of developing a</a:t>
            </a:r>
            <a:br>
              <a:rPr b="1" i="0" lang="en-US" sz="3600" u="none" cap="none" strike="noStrike">
                <a:solidFill>
                  <a:schemeClr val="dk1"/>
                </a:solidFill>
                <a:latin typeface="Arial"/>
                <a:ea typeface="Arial"/>
                <a:cs typeface="Arial"/>
                <a:sym typeface="Arial"/>
              </a:rPr>
            </a:br>
            <a:r>
              <a:rPr b="1" lang="en-US" sz="3000">
                <a:solidFill>
                  <a:srgbClr val="C00000"/>
                </a:solidFill>
              </a:rPr>
              <a:t>ACCESSIBILITY</a:t>
            </a:r>
            <a:r>
              <a:rPr b="1" i="0" lang="en-US" sz="2400" u="none" cap="none" strike="noStrike">
                <a:solidFill>
                  <a:schemeClr val="dk1"/>
                </a:solidFill>
                <a:latin typeface="Arial"/>
                <a:ea typeface="Arial"/>
                <a:cs typeface="Arial"/>
                <a:sym typeface="Arial"/>
              </a:rPr>
              <a:t> Pattern Library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2" name="Shape 392"/>
        <p:cNvGrpSpPr/>
        <p:nvPr/>
      </p:nvGrpSpPr>
      <p:grpSpPr>
        <a:xfrm>
          <a:off x="0" y="0"/>
          <a:ext cx="0" cy="0"/>
          <a:chOff x="0" y="0"/>
          <a:chExt cx="0" cy="0"/>
        </a:xfrm>
      </p:grpSpPr>
      <p:sp>
        <p:nvSpPr>
          <p:cNvPr id="393" name="Google Shape;393;p53"/>
          <p:cNvSpPr txBox="1"/>
          <p:nvPr/>
        </p:nvSpPr>
        <p:spPr>
          <a:xfrm>
            <a:off x="3716800" y="846900"/>
            <a:ext cx="5055000" cy="352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rPr>
              <a:t>The Advantages</a:t>
            </a:r>
            <a:br>
              <a:rPr b="1" lang="en-US" sz="1800">
                <a:solidFill>
                  <a:schemeClr val="dk1"/>
                </a:solidFill>
                <a:latin typeface="Arial"/>
                <a:ea typeface="Arial"/>
                <a:cs typeface="Arial"/>
                <a:sym typeface="Arial"/>
              </a:rPr>
            </a:br>
            <a:endParaRPr b="1" sz="1800">
              <a:solidFill>
                <a:schemeClr val="dk1"/>
              </a:solidFill>
              <a:latin typeface="Arial"/>
              <a:ea typeface="Arial"/>
              <a:cs typeface="Arial"/>
              <a:sym typeface="Arial"/>
            </a:endParaRPr>
          </a:p>
          <a:p>
            <a:pPr indent="-304800" lvl="0" marL="4572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Accessibility Patterns and Requirements Documentation</a:t>
            </a:r>
            <a:endParaRPr/>
          </a:p>
          <a:p>
            <a:pPr indent="-304800" lvl="0" marL="457200" marR="0" rtl="0" algn="l">
              <a:spcBef>
                <a:spcPts val="0"/>
              </a:spcBef>
              <a:spcAft>
                <a:spcPts val="0"/>
              </a:spcAft>
              <a:buClr>
                <a:schemeClr val="dk1"/>
              </a:buClr>
              <a:buSzPts val="1200"/>
              <a:buChar char="●"/>
            </a:pPr>
            <a:r>
              <a:rPr lang="en-US" sz="1200">
                <a:solidFill>
                  <a:schemeClr val="dk1"/>
                </a:solidFill>
              </a:rPr>
              <a:t>I</a:t>
            </a:r>
            <a:r>
              <a:rPr b="0" i="0" lang="en-US" sz="1200" u="none" cap="none" strike="noStrike">
                <a:solidFill>
                  <a:schemeClr val="dk1"/>
                </a:solidFill>
                <a:latin typeface="Arial"/>
                <a:ea typeface="Arial"/>
                <a:cs typeface="Arial"/>
                <a:sym typeface="Arial"/>
              </a:rPr>
              <a:t>T Accessibility Resources, possibly related code examples</a:t>
            </a:r>
            <a:endParaRPr/>
          </a:p>
          <a:p>
            <a:pPr indent="-304800" lvl="0" marL="4572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Verizon Brand Style Guides</a:t>
            </a:r>
            <a:endParaRPr/>
          </a:p>
          <a:p>
            <a:pPr indent="-304800" lvl="0" marL="4572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Usability Guidelines</a:t>
            </a:r>
            <a:endParaRPr/>
          </a:p>
          <a:p>
            <a:pPr indent="-304800" lvl="0" marL="4572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Visual Design Patterns</a:t>
            </a:r>
            <a:endParaRPr/>
          </a:p>
          <a:p>
            <a:pPr indent="-304800" lvl="0" marL="457200" marR="0" rtl="0" algn="l">
              <a:spcBef>
                <a:spcPts val="0"/>
              </a:spcBef>
              <a:spcAft>
                <a:spcPts val="0"/>
              </a:spcAft>
              <a:buClr>
                <a:schemeClr val="dk1"/>
              </a:buClr>
              <a:buSzPts val="1200"/>
              <a:buChar char="●"/>
            </a:pPr>
            <a:r>
              <a:rPr b="0" i="0" lang="en-US" sz="1200" u="none" cap="none" strike="noStrike">
                <a:solidFill>
                  <a:schemeClr val="dk1"/>
                </a:solidFill>
                <a:latin typeface="Arial"/>
                <a:ea typeface="Arial"/>
                <a:cs typeface="Arial"/>
                <a:sym typeface="Arial"/>
              </a:rPr>
              <a:t>A </a:t>
            </a:r>
            <a:r>
              <a:rPr lang="en-US" sz="1200">
                <a:solidFill>
                  <a:schemeClr val="dk1"/>
                </a:solidFill>
              </a:rPr>
              <a:t>collaborative space</a:t>
            </a:r>
            <a:r>
              <a:rPr b="0" i="0" lang="en-US" sz="1200" u="none" cap="none" strike="noStrike">
                <a:solidFill>
                  <a:schemeClr val="dk1"/>
                </a:solidFill>
                <a:latin typeface="Arial"/>
                <a:ea typeface="Arial"/>
                <a:cs typeface="Arial"/>
                <a:sym typeface="Arial"/>
              </a:rPr>
              <a:t> for Verizon teams to communicate about Accessibility challenges and concerns</a:t>
            </a:r>
            <a:endParaRPr/>
          </a:p>
          <a:p>
            <a:pPr indent="-304800" lvl="0" marL="457200" marR="0" rtl="0" algn="l">
              <a:spcBef>
                <a:spcPts val="0"/>
              </a:spcBef>
              <a:spcAft>
                <a:spcPts val="0"/>
              </a:spcAft>
              <a:buClr>
                <a:schemeClr val="dk1"/>
              </a:buClr>
              <a:buSzPts val="1200"/>
              <a:buChar char="●"/>
            </a:pPr>
            <a:r>
              <a:rPr b="0" i="0" lang="en-US" sz="1200" u="none" cap="none" strike="noStrike">
                <a:solidFill>
                  <a:schemeClr val="dk1"/>
                </a:solidFill>
                <a:latin typeface="Arial"/>
                <a:ea typeface="Arial"/>
                <a:cs typeface="Arial"/>
                <a:sym typeface="Arial"/>
              </a:rPr>
              <a:t>An adaptable and evolving format that can quickly change, keeping pace with technology</a:t>
            </a:r>
            <a:br>
              <a:rPr lang="en-US" sz="1200">
                <a:solidFill>
                  <a:schemeClr val="dk1"/>
                </a:solidFill>
              </a:rPr>
            </a:br>
            <a:r>
              <a:rPr b="0" i="0" lang="en-US" sz="1200" u="none" cap="none" strike="noStrike">
                <a:solidFill>
                  <a:schemeClr val="dk1"/>
                </a:solidFill>
                <a:latin typeface="Arial"/>
                <a:ea typeface="Arial"/>
                <a:cs typeface="Arial"/>
                <a:sym typeface="Arial"/>
              </a:rPr>
              <a:t>T</a:t>
            </a:r>
            <a:r>
              <a:rPr b="0" i="0" lang="en-US" sz="1200" u="none" cap="none" strike="noStrike">
                <a:solidFill>
                  <a:schemeClr val="dk1"/>
                </a:solidFill>
                <a:latin typeface="Arial"/>
                <a:ea typeface="Arial"/>
                <a:cs typeface="Arial"/>
                <a:sym typeface="Arial"/>
              </a:rPr>
              <a:t>he ability to connect with JIRA, the web and Confluence working environments</a:t>
            </a:r>
            <a:endParaRPr/>
          </a:p>
          <a:p>
            <a:pPr indent="-304800" lvl="0" marL="4572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A unified platform to more efficiently govern web content operations overall</a:t>
            </a:r>
            <a:endParaRPr b="0" i="0" sz="1200" u="none" cap="none" strike="noStrike">
              <a:solidFill>
                <a:schemeClr val="dk1"/>
              </a:solidFill>
              <a:latin typeface="Arial"/>
              <a:ea typeface="Arial"/>
              <a:cs typeface="Arial"/>
              <a:sym typeface="Arial"/>
            </a:endParaRPr>
          </a:p>
        </p:txBody>
      </p:sp>
      <p:sp>
        <p:nvSpPr>
          <p:cNvPr id="394" name="Google Shape;394;p53"/>
          <p:cNvSpPr txBox="1"/>
          <p:nvPr/>
        </p:nvSpPr>
        <p:spPr>
          <a:xfrm>
            <a:off x="361185" y="745594"/>
            <a:ext cx="2980200" cy="2328300"/>
          </a:xfrm>
          <a:prstGeom prst="rect">
            <a:avLst/>
          </a:prstGeom>
          <a:noFill/>
          <a:ln>
            <a:noFill/>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Clr>
                <a:schemeClr val="dk1"/>
              </a:buClr>
              <a:buFont typeface="Arial"/>
              <a:buNone/>
            </a:pPr>
            <a:r>
              <a:rPr i="0" lang="en-US" sz="3940" u="none" cap="none" strike="noStrike">
                <a:solidFill>
                  <a:schemeClr val="dk1"/>
                </a:solidFill>
                <a:latin typeface="Arial"/>
                <a:ea typeface="Arial"/>
                <a:cs typeface="Arial"/>
                <a:sym typeface="Arial"/>
              </a:rPr>
              <a:t>Inside an Accessibility</a:t>
            </a:r>
            <a:br>
              <a:rPr b="1" i="0" lang="en-US" sz="4772" u="none" cap="none" strike="noStrike">
                <a:solidFill>
                  <a:schemeClr val="dk1"/>
                </a:solidFill>
                <a:latin typeface="Arial"/>
                <a:ea typeface="Arial"/>
                <a:cs typeface="Arial"/>
                <a:sym typeface="Arial"/>
              </a:rPr>
            </a:br>
            <a:r>
              <a:rPr b="1" lang="en-US" sz="4310">
                <a:solidFill>
                  <a:srgbClr val="C00000"/>
                </a:solidFill>
              </a:rPr>
              <a:t>Pattern</a:t>
            </a:r>
            <a:r>
              <a:rPr b="1" i="0" lang="en-US" sz="3200" u="none" cap="none" strike="noStrike">
                <a:solidFill>
                  <a:schemeClr val="dk1"/>
                </a:solidFill>
                <a:latin typeface="Arial"/>
                <a:ea typeface="Arial"/>
                <a:cs typeface="Arial"/>
                <a:sym typeface="Arial"/>
              </a:rPr>
              <a:t> </a:t>
            </a:r>
            <a:br>
              <a:rPr b="1" i="0" lang="en-US" sz="3200" u="none" cap="none" strike="noStrike">
                <a:solidFill>
                  <a:schemeClr val="dk1"/>
                </a:solidFill>
                <a:latin typeface="Arial"/>
                <a:ea typeface="Arial"/>
                <a:cs typeface="Arial"/>
                <a:sym typeface="Arial"/>
              </a:rPr>
            </a:br>
            <a:r>
              <a:rPr b="1" i="0" lang="en-US" sz="3200" u="none" cap="none" strike="noStrike">
                <a:solidFill>
                  <a:srgbClr val="CC4125"/>
                </a:solidFill>
                <a:latin typeface="Arial"/>
                <a:ea typeface="Arial"/>
                <a:cs typeface="Arial"/>
                <a:sym typeface="Arial"/>
              </a:rPr>
              <a:t> </a:t>
            </a:r>
            <a:r>
              <a:rPr b="1" i="0" lang="en-US" sz="4400" u="none" cap="none" strike="noStrike">
                <a:solidFill>
                  <a:srgbClr val="CC4125"/>
                </a:solidFill>
                <a:latin typeface="Arial"/>
                <a:ea typeface="Arial"/>
                <a:cs typeface="Arial"/>
                <a:sym typeface="Arial"/>
              </a:rPr>
              <a:t>Library</a:t>
            </a:r>
            <a:endParaRPr b="1" i="0" sz="4400" u="none" cap="none" strike="noStrike">
              <a:solidFill>
                <a:srgbClr val="CC4125"/>
              </a:solidFill>
              <a:latin typeface="Arial"/>
              <a:ea typeface="Arial"/>
              <a:cs typeface="Arial"/>
              <a:sym typeface="Arial"/>
            </a:endParaRPr>
          </a:p>
        </p:txBody>
      </p:sp>
      <p:sp>
        <p:nvSpPr>
          <p:cNvPr id="395" name="Google Shape;395;p53"/>
          <p:cNvSpPr txBox="1"/>
          <p:nvPr>
            <p:ph idx="12" type="sldNum"/>
          </p:nvPr>
        </p:nvSpPr>
        <p:spPr>
          <a:xfrm>
            <a:off x="8458200" y="4700016"/>
            <a:ext cx="228600" cy="2286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4"/>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1" lang="en-US" sz="700">
                <a:solidFill>
                  <a:schemeClr val="dk1"/>
                </a:solidFill>
                <a:latin typeface="Arial"/>
                <a:ea typeface="Arial"/>
                <a:cs typeface="Arial"/>
                <a:sym typeface="Arial"/>
              </a:rPr>
              <a:t>‹#›</a:t>
            </a:fld>
            <a:endParaRPr b="1" sz="700">
              <a:solidFill>
                <a:schemeClr val="dk1"/>
              </a:solidFill>
              <a:latin typeface="Arial"/>
              <a:ea typeface="Arial"/>
              <a:cs typeface="Arial"/>
              <a:sym typeface="Arial"/>
            </a:endParaRPr>
          </a:p>
        </p:txBody>
      </p:sp>
      <p:pic>
        <p:nvPicPr>
          <p:cNvPr id="402" name="Google Shape;402;p54">
            <a:hlinkClick r:id="rId3"/>
          </p:cNvPr>
          <p:cNvPicPr preferRelativeResize="0"/>
          <p:nvPr/>
        </p:nvPicPr>
        <p:blipFill rotWithShape="1">
          <a:blip r:embed="rId4">
            <a:alphaModFix/>
          </a:blip>
          <a:srcRect b="0" l="0" r="0" t="0"/>
          <a:stretch/>
        </p:blipFill>
        <p:spPr>
          <a:xfrm>
            <a:off x="542474" y="1287864"/>
            <a:ext cx="3861300" cy="2286000"/>
          </a:xfrm>
          <a:prstGeom prst="rect">
            <a:avLst/>
          </a:prstGeom>
          <a:noFill/>
          <a:ln cap="flat" cmpd="sng" w="9525">
            <a:solidFill>
              <a:schemeClr val="accent1"/>
            </a:solidFill>
            <a:prstDash val="solid"/>
            <a:miter lim="8000"/>
            <a:headEnd len="sm" w="sm" type="none"/>
            <a:tailEnd len="sm" w="sm" type="none"/>
          </a:ln>
        </p:spPr>
      </p:pic>
      <p:sp>
        <p:nvSpPr>
          <p:cNvPr id="403" name="Google Shape;403;p54"/>
          <p:cNvSpPr txBox="1"/>
          <p:nvPr/>
        </p:nvSpPr>
        <p:spPr>
          <a:xfrm>
            <a:off x="4732021" y="1169754"/>
            <a:ext cx="3771899" cy="290848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One of the strongest arguments to be made for implementing A11y Pattern libraries, is found in the Canadian Government’s Accessibility Support solution for all their websites. </a:t>
            </a:r>
            <a:br>
              <a:rPr lang="en-US" sz="1050">
                <a:solidFill>
                  <a:schemeClr val="dk1"/>
                </a:solidFill>
                <a:latin typeface="Arial"/>
                <a:ea typeface="Arial"/>
                <a:cs typeface="Arial"/>
                <a:sym typeface="Arial"/>
              </a:rPr>
            </a:br>
            <a:endParaRPr sz="1050">
              <a:solidFill>
                <a:schemeClr val="dk1"/>
              </a:solidFill>
              <a:latin typeface="Arial"/>
              <a:ea typeface="Arial"/>
              <a:cs typeface="Arial"/>
              <a:sym typeface="Arial"/>
            </a:endParaRPr>
          </a:p>
          <a:p>
            <a:pPr indent="0" lvl="0" marL="0" marR="0" rtl="0" algn="l">
              <a:spcBef>
                <a:spcPts val="0"/>
              </a:spcBef>
              <a:spcAft>
                <a:spcPts val="0"/>
              </a:spcAft>
              <a:buNone/>
            </a:pPr>
            <a:r>
              <a:rPr lang="en-US" sz="1050">
                <a:solidFill>
                  <a:schemeClr val="dk1"/>
                </a:solidFill>
                <a:latin typeface="Arial"/>
                <a:ea typeface="Arial"/>
                <a:cs typeface="Arial"/>
                <a:sym typeface="Arial"/>
              </a:rPr>
              <a:t>The </a:t>
            </a:r>
            <a:r>
              <a:rPr lang="en-US" sz="1050" u="sng">
                <a:solidFill>
                  <a:schemeClr val="hlink"/>
                </a:solidFill>
                <a:latin typeface="Arial"/>
                <a:ea typeface="Arial"/>
                <a:cs typeface="Arial"/>
                <a:sym typeface="Arial"/>
                <a:hlinkClick r:id="rId5"/>
              </a:rPr>
              <a:t>Massachusetts State Government’s IT had this </a:t>
            </a:r>
            <a:r>
              <a:rPr lang="en-US" sz="1050">
                <a:solidFill>
                  <a:schemeClr val="dk1"/>
                </a:solidFill>
                <a:latin typeface="Arial"/>
                <a:ea typeface="Arial"/>
                <a:cs typeface="Arial"/>
                <a:sym typeface="Arial"/>
              </a:rPr>
              <a:t>to say:</a:t>
            </a:r>
            <a:endParaRPr/>
          </a:p>
          <a:p>
            <a:pPr indent="0" lvl="0" marL="0" marR="0" rtl="0" algn="l">
              <a:spcBef>
                <a:spcPts val="0"/>
              </a:spcBef>
              <a:spcAft>
                <a:spcPts val="0"/>
              </a:spcAft>
              <a:buNone/>
            </a:pPr>
            <a:r>
              <a:rPr lang="en-US" sz="1050">
                <a:solidFill>
                  <a:schemeClr val="dk1"/>
                </a:solidFill>
                <a:latin typeface="Arial"/>
                <a:ea typeface="Arial"/>
                <a:cs typeface="Arial"/>
                <a:sym typeface="Arial"/>
              </a:rPr>
              <a:t>“"Ever wish all federal government websites were run on common components that are accessible and secure? The Government of Canada has taken this unique approach to Web management and built a platform of standards-compliant (W3C and WCAG) components that its agencies use to build and maintain their sites. Each website can apply unique themes to control its look and feel, but the themes all run on top of these common components, ensuring their sites are accessible and secure. The reusable components of the </a:t>
            </a:r>
            <a:r>
              <a:rPr lang="en-US" sz="1050" u="sng">
                <a:solidFill>
                  <a:schemeClr val="hlink"/>
                </a:solidFill>
                <a:latin typeface="Arial"/>
                <a:ea typeface="Arial"/>
                <a:cs typeface="Arial"/>
                <a:sym typeface="Arial"/>
                <a:hlinkClick r:id="rId6"/>
              </a:rPr>
              <a:t>Web Experience Toolkit (WET)</a:t>
            </a:r>
            <a:r>
              <a:rPr lang="en-US" sz="1050">
                <a:solidFill>
                  <a:schemeClr val="dk1"/>
                </a:solidFill>
                <a:latin typeface="Arial"/>
                <a:ea typeface="Arial"/>
                <a:cs typeface="Arial"/>
                <a:sym typeface="Arial"/>
              </a:rPr>
              <a:t> are open source software and free for use by departments and external Web communities."</a:t>
            </a:r>
            <a:endParaRPr/>
          </a:p>
        </p:txBody>
      </p:sp>
      <p:sp>
        <p:nvSpPr>
          <p:cNvPr id="404" name="Google Shape;404;p54"/>
          <p:cNvSpPr txBox="1"/>
          <p:nvPr/>
        </p:nvSpPr>
        <p:spPr>
          <a:xfrm>
            <a:off x="542474" y="542925"/>
            <a:ext cx="7763326" cy="43088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The Canadian Government’s A11y Solution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5"/>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1" lang="en-US" sz="700">
                <a:solidFill>
                  <a:schemeClr val="dk1"/>
                </a:solidFill>
                <a:latin typeface="Arial"/>
                <a:ea typeface="Arial"/>
                <a:cs typeface="Arial"/>
                <a:sym typeface="Arial"/>
              </a:rPr>
              <a:t>‹#›</a:t>
            </a:fld>
            <a:endParaRPr b="1" sz="700">
              <a:solidFill>
                <a:schemeClr val="dk1"/>
              </a:solidFill>
              <a:latin typeface="Arial"/>
              <a:ea typeface="Arial"/>
              <a:cs typeface="Arial"/>
              <a:sym typeface="Arial"/>
            </a:endParaRPr>
          </a:p>
        </p:txBody>
      </p:sp>
      <p:pic>
        <p:nvPicPr>
          <p:cNvPr id="411" name="Google Shape;411;p55"/>
          <p:cNvPicPr preferRelativeResize="0"/>
          <p:nvPr/>
        </p:nvPicPr>
        <p:blipFill rotWithShape="1">
          <a:blip r:embed="rId3">
            <a:alphaModFix/>
          </a:blip>
          <a:srcRect b="0" l="5273" r="0" t="0"/>
          <a:stretch/>
        </p:blipFill>
        <p:spPr>
          <a:xfrm>
            <a:off x="4202171" y="1197441"/>
            <a:ext cx="4309500" cy="2748600"/>
          </a:xfrm>
          <a:prstGeom prst="rect">
            <a:avLst/>
          </a:prstGeom>
          <a:noFill/>
          <a:ln cap="flat" cmpd="sng" w="9525">
            <a:solidFill>
              <a:schemeClr val="accent1"/>
            </a:solidFill>
            <a:prstDash val="solid"/>
            <a:miter lim="8000"/>
            <a:headEnd len="sm" w="sm" type="none"/>
            <a:tailEnd len="sm" w="sm" type="none"/>
          </a:ln>
        </p:spPr>
      </p:pic>
      <p:sp>
        <p:nvSpPr>
          <p:cNvPr id="412" name="Google Shape;412;p55"/>
          <p:cNvSpPr txBox="1"/>
          <p:nvPr/>
        </p:nvSpPr>
        <p:spPr>
          <a:xfrm>
            <a:off x="631376" y="506815"/>
            <a:ext cx="8067600" cy="369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300">
                <a:solidFill>
                  <a:schemeClr val="dk1"/>
                </a:solidFill>
                <a:latin typeface="Arial"/>
                <a:ea typeface="Arial"/>
                <a:cs typeface="Arial"/>
                <a:sym typeface="Arial"/>
              </a:rPr>
              <a:t>IT &amp; Accessibility Patterns:  Collaboration opportunities?</a:t>
            </a:r>
            <a:endParaRPr sz="1300"/>
          </a:p>
        </p:txBody>
      </p:sp>
      <p:sp>
        <p:nvSpPr>
          <p:cNvPr id="413" name="Google Shape;413;p55"/>
          <p:cNvSpPr txBox="1"/>
          <p:nvPr/>
        </p:nvSpPr>
        <p:spPr>
          <a:xfrm>
            <a:off x="631381" y="1206220"/>
            <a:ext cx="3184664" cy="295465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A Quick Glance at the Best Outcomes:</a:t>
            </a:r>
            <a:endParaRPr sz="1200">
              <a:solidFill>
                <a:schemeClr val="dk1"/>
              </a:solidFill>
              <a:latin typeface="Arial"/>
              <a:ea typeface="Arial"/>
              <a:cs typeface="Arial"/>
              <a:sym typeface="Arial"/>
            </a:endParaRPr>
          </a:p>
          <a:p>
            <a:pPr indent="-304800" lvl="0" marL="45720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 One stop shop for all A11y resources</a:t>
            </a:r>
            <a:endParaRPr/>
          </a:p>
          <a:p>
            <a:pPr indent="-304800" lvl="0" marL="45720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 Team members can rely on self-service vs. waiting on others to get back to them</a:t>
            </a:r>
            <a:endParaRPr/>
          </a:p>
          <a:p>
            <a:pPr indent="-304800" lvl="0" marL="45720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 Outside agencies can more easily learn the A11y landscape </a:t>
            </a:r>
            <a:endParaRPr/>
          </a:p>
          <a:p>
            <a:pPr indent="-304800" lvl="0" marL="45720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 Regular governance meetings can help the entire project to stay on track and evolve</a:t>
            </a:r>
            <a:endParaRPr/>
          </a:p>
          <a:p>
            <a:pPr indent="-304800" lvl="0" marL="45720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 A Pattern Library brings more continuity to all design elements, code and Accessibility support models, such as Carousels or Modal Windows.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descr="appleA11y-2.jpg" id="419" name="Google Shape;419;p56"/>
          <p:cNvPicPr preferRelativeResize="0"/>
          <p:nvPr/>
        </p:nvPicPr>
        <p:blipFill rotWithShape="1">
          <a:blip r:embed="rId3">
            <a:alphaModFix/>
          </a:blip>
          <a:srcRect b="0" l="0" r="0" t="0"/>
          <a:stretch/>
        </p:blipFill>
        <p:spPr>
          <a:xfrm>
            <a:off x="6172340" y="2272746"/>
            <a:ext cx="2390635" cy="1971589"/>
          </a:xfrm>
          <a:prstGeom prst="rect">
            <a:avLst/>
          </a:prstGeom>
          <a:noFill/>
          <a:ln>
            <a:noFill/>
          </a:ln>
        </p:spPr>
      </p:pic>
      <p:sp>
        <p:nvSpPr>
          <p:cNvPr id="420" name="Google Shape;420;p56"/>
          <p:cNvSpPr txBox="1"/>
          <p:nvPr/>
        </p:nvSpPr>
        <p:spPr>
          <a:xfrm>
            <a:off x="655686" y="2083344"/>
            <a:ext cx="4780800" cy="2308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Arial"/>
                <a:ea typeface="Arial"/>
                <a:cs typeface="Arial"/>
                <a:sym typeface="Arial"/>
              </a:rPr>
              <a:t> Develop and offer a PDF download that showcases and promotes </a:t>
            </a:r>
            <a:r>
              <a:rPr i="1" lang="en-US" sz="1100">
                <a:solidFill>
                  <a:schemeClr val="dk1"/>
                </a:solidFill>
                <a:latin typeface="Arial"/>
                <a:ea typeface="Arial"/>
                <a:cs typeface="Arial"/>
                <a:sym typeface="Arial"/>
              </a:rPr>
              <a:t>our A11y work, services and best practices</a:t>
            </a:r>
            <a:br>
              <a:rPr i="1" lang="en-US" sz="1100">
                <a:solidFill>
                  <a:schemeClr val="dk1"/>
                </a:solidFill>
                <a:latin typeface="Arial"/>
                <a:ea typeface="Arial"/>
                <a:cs typeface="Arial"/>
                <a:sym typeface="Arial"/>
              </a:rPr>
            </a:br>
            <a:endParaRPr i="1" sz="1100">
              <a:solidFill>
                <a:schemeClr val="dk1"/>
              </a:solidFill>
              <a:latin typeface="Arial"/>
              <a:ea typeface="Arial"/>
              <a:cs typeface="Arial"/>
              <a:sym typeface="Arial"/>
            </a:endParaRPr>
          </a:p>
          <a:p>
            <a:pPr indent="0" lvl="0" marL="0" marR="0" rtl="0" algn="l">
              <a:spcBef>
                <a:spcPts val="0"/>
              </a:spcBef>
              <a:spcAft>
                <a:spcPts val="0"/>
              </a:spcAft>
              <a:buNone/>
            </a:pPr>
            <a:r>
              <a:rPr lang="en-US" sz="1100">
                <a:solidFill>
                  <a:schemeClr val="dk1"/>
                </a:solidFill>
                <a:latin typeface="Arial"/>
                <a:ea typeface="Arial"/>
                <a:cs typeface="Arial"/>
                <a:sym typeface="Arial"/>
              </a:rPr>
              <a:t>  Where possible, promote more community related news and </a:t>
            </a:r>
            <a:r>
              <a:rPr lang="en-US" sz="1100" u="sng">
                <a:solidFill>
                  <a:schemeClr val="hlink"/>
                </a:solidFill>
                <a:latin typeface="Arial"/>
                <a:ea typeface="Arial"/>
                <a:cs typeface="Arial"/>
                <a:sym typeface="Arial"/>
                <a:hlinkClick r:id="rId4"/>
              </a:rPr>
              <a:t>articles that emphasize our progress</a:t>
            </a:r>
            <a:r>
              <a:rPr lang="en-US" sz="1100">
                <a:solidFill>
                  <a:schemeClr val="dk1"/>
                </a:solidFill>
                <a:latin typeface="Arial"/>
                <a:ea typeface="Arial"/>
                <a:cs typeface="Arial"/>
                <a:sym typeface="Arial"/>
              </a:rPr>
              <a:t>. </a:t>
            </a:r>
            <a:br>
              <a:rPr lang="en-US" sz="1100">
                <a:solidFill>
                  <a:schemeClr val="dk1"/>
                </a:solidFill>
                <a:latin typeface="Arial"/>
                <a:ea typeface="Arial"/>
                <a:cs typeface="Arial"/>
                <a:sym typeface="Arial"/>
              </a:rPr>
            </a:br>
            <a:endParaRPr i="1" sz="1100">
              <a:solidFill>
                <a:schemeClr val="dk1"/>
              </a:solidFill>
              <a:latin typeface="Arial"/>
              <a:ea typeface="Arial"/>
              <a:cs typeface="Arial"/>
              <a:sym typeface="Arial"/>
            </a:endParaRPr>
          </a:p>
          <a:p>
            <a:pPr indent="0" lvl="0" marL="0" marR="0" rtl="0" algn="l">
              <a:spcBef>
                <a:spcPts val="0"/>
              </a:spcBef>
              <a:spcAft>
                <a:spcPts val="0"/>
              </a:spcAft>
              <a:buNone/>
            </a:pPr>
            <a:r>
              <a:rPr lang="en-US" sz="1100">
                <a:solidFill>
                  <a:schemeClr val="dk1"/>
                </a:solidFill>
                <a:latin typeface="Arial"/>
                <a:ea typeface="Arial"/>
                <a:cs typeface="Arial"/>
                <a:sym typeface="Arial"/>
              </a:rPr>
              <a:t> Consider the value in designing and developing </a:t>
            </a:r>
            <a:r>
              <a:rPr lang="en-US" sz="1100" u="sng">
                <a:solidFill>
                  <a:schemeClr val="hlink"/>
                </a:solidFill>
                <a:latin typeface="Arial"/>
                <a:ea typeface="Arial"/>
                <a:cs typeface="Arial"/>
                <a:sym typeface="Arial"/>
                <a:hlinkClick r:id="rId5"/>
              </a:rPr>
              <a:t>a website and/or landing page for the NACS Center </a:t>
            </a:r>
            <a:br>
              <a:rPr lang="en-US"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a:p>
            <a:pPr indent="0" lvl="0" marL="0" marR="0" rtl="0" algn="l">
              <a:spcBef>
                <a:spcPts val="0"/>
              </a:spcBef>
              <a:spcAft>
                <a:spcPts val="0"/>
              </a:spcAft>
              <a:buNone/>
            </a:pPr>
            <a:r>
              <a:rPr lang="en-US" sz="1100">
                <a:solidFill>
                  <a:schemeClr val="dk1"/>
                </a:solidFill>
                <a:latin typeface="Arial"/>
                <a:ea typeface="Arial"/>
                <a:cs typeface="Arial"/>
                <a:sym typeface="Arial"/>
              </a:rPr>
              <a:t> </a:t>
            </a:r>
            <a:r>
              <a:rPr lang="en-US" sz="1100" u="sng">
                <a:solidFill>
                  <a:schemeClr val="hlink"/>
                </a:solidFill>
                <a:latin typeface="Arial"/>
                <a:ea typeface="Arial"/>
                <a:cs typeface="Arial"/>
                <a:sym typeface="Arial"/>
                <a:hlinkClick r:id="rId6"/>
              </a:rPr>
              <a:t>Verizon Innovative Learning </a:t>
            </a:r>
            <a:r>
              <a:rPr lang="en-US" sz="1100">
                <a:solidFill>
                  <a:schemeClr val="dk1"/>
                </a:solidFill>
                <a:latin typeface="Arial"/>
                <a:ea typeface="Arial"/>
                <a:cs typeface="Arial"/>
                <a:sym typeface="Arial"/>
              </a:rPr>
              <a:t>– Is there a way to support students with disabilities within the existing curriculums? More discussion is needed, but in progress.</a:t>
            </a:r>
            <a:endParaRPr sz="1300"/>
          </a:p>
        </p:txBody>
      </p:sp>
      <p:sp>
        <p:nvSpPr>
          <p:cNvPr id="421" name="Google Shape;421;p56"/>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1" lang="en-US" sz="700">
                <a:solidFill>
                  <a:schemeClr val="dk1"/>
                </a:solidFill>
                <a:latin typeface="Arial"/>
                <a:ea typeface="Arial"/>
                <a:cs typeface="Arial"/>
                <a:sym typeface="Arial"/>
              </a:rPr>
              <a:t>‹#›</a:t>
            </a:fld>
            <a:endParaRPr b="1" sz="700">
              <a:solidFill>
                <a:schemeClr val="dk1"/>
              </a:solidFill>
              <a:latin typeface="Arial"/>
              <a:ea typeface="Arial"/>
              <a:cs typeface="Arial"/>
              <a:sym typeface="Arial"/>
            </a:endParaRPr>
          </a:p>
        </p:txBody>
      </p:sp>
      <p:sp>
        <p:nvSpPr>
          <p:cNvPr id="422" name="Google Shape;422;p56"/>
          <p:cNvSpPr txBox="1"/>
          <p:nvPr/>
        </p:nvSpPr>
        <p:spPr>
          <a:xfrm>
            <a:off x="413659" y="174096"/>
            <a:ext cx="83058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Arial"/>
                <a:ea typeface="Arial"/>
                <a:cs typeface="Arial"/>
                <a:sym typeface="Arial"/>
              </a:rPr>
              <a:t>A Recap of Proposals</a:t>
            </a:r>
            <a:endParaRPr b="1" sz="3200">
              <a:solidFill>
                <a:schemeClr val="dk1"/>
              </a:solidFill>
              <a:latin typeface="Arial"/>
              <a:ea typeface="Arial"/>
              <a:cs typeface="Arial"/>
              <a:sym typeface="Arial"/>
            </a:endParaRPr>
          </a:p>
        </p:txBody>
      </p:sp>
      <p:sp>
        <p:nvSpPr>
          <p:cNvPr id="423" name="Google Shape;423;p56"/>
          <p:cNvSpPr/>
          <p:nvPr/>
        </p:nvSpPr>
        <p:spPr>
          <a:xfrm>
            <a:off x="649604" y="824942"/>
            <a:ext cx="8187600" cy="140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 </a:t>
            </a:r>
            <a:r>
              <a:rPr lang="en-US" sz="1300">
                <a:solidFill>
                  <a:schemeClr val="dk1"/>
                </a:solidFill>
                <a:latin typeface="Arial"/>
                <a:ea typeface="Arial"/>
                <a:cs typeface="Arial"/>
                <a:sym typeface="Arial"/>
              </a:rPr>
              <a:t>Discovering our own</a:t>
            </a:r>
            <a:r>
              <a:rPr lang="en-US" sz="1300" u="sng">
                <a:solidFill>
                  <a:schemeClr val="hlink"/>
                </a:solidFill>
                <a:latin typeface="Arial"/>
                <a:ea typeface="Arial"/>
                <a:cs typeface="Arial"/>
                <a:sym typeface="Arial"/>
                <a:hlinkClick r:id="rId7"/>
              </a:rPr>
              <a:t> Accessibility Gold Standard</a:t>
            </a:r>
            <a:br>
              <a:rPr b="1" lang="en-US" sz="1300">
                <a:solidFill>
                  <a:schemeClr val="dk1"/>
                </a:solidFill>
                <a:latin typeface="Arial"/>
                <a:ea typeface="Arial"/>
                <a:cs typeface="Arial"/>
                <a:sym typeface="Arial"/>
              </a:rPr>
            </a:br>
            <a:endParaRPr sz="1000">
              <a:solidFill>
                <a:schemeClr val="dk1"/>
              </a:solidFill>
              <a:latin typeface="Arial"/>
              <a:ea typeface="Arial"/>
              <a:cs typeface="Arial"/>
              <a:sym typeface="Arial"/>
            </a:endParaRPr>
          </a:p>
          <a:p>
            <a:pPr indent="0" lvl="0" marL="0" marR="0" rtl="0" algn="l">
              <a:spcBef>
                <a:spcPts val="0"/>
              </a:spcBef>
              <a:spcAft>
                <a:spcPts val="0"/>
              </a:spcAft>
              <a:buNone/>
            </a:pPr>
            <a:r>
              <a:rPr lang="en-US" sz="1000">
                <a:solidFill>
                  <a:schemeClr val="dk1"/>
                </a:solidFill>
                <a:latin typeface="Arial"/>
                <a:ea typeface="Arial"/>
                <a:cs typeface="Arial"/>
                <a:sym typeface="Arial"/>
              </a:rPr>
              <a:t> </a:t>
            </a:r>
            <a:r>
              <a:rPr lang="en-US" sz="1100">
                <a:solidFill>
                  <a:schemeClr val="dk1"/>
                </a:solidFill>
                <a:latin typeface="Arial"/>
                <a:ea typeface="Arial"/>
                <a:cs typeface="Arial"/>
                <a:sym typeface="Arial"/>
              </a:rPr>
              <a:t>Assess ways to consolidate all Verizon A11y content and make it easier to access the information across Verizon</a:t>
            </a:r>
            <a:endParaRPr sz="1300"/>
          </a:p>
          <a:p>
            <a:pPr indent="0" lvl="0" marL="457200" marR="0" rtl="0" algn="l">
              <a:spcBef>
                <a:spcPts val="0"/>
              </a:spcBef>
              <a:spcAft>
                <a:spcPts val="0"/>
              </a:spcAft>
              <a:buNone/>
            </a:pPr>
            <a:r>
              <a:rPr b="0" i="0" lang="en-US" sz="1100" u="none" cap="none" strike="noStrike">
                <a:solidFill>
                  <a:schemeClr val="dk1"/>
                </a:solidFill>
                <a:latin typeface="Arial"/>
                <a:ea typeface="Arial"/>
                <a:cs typeface="Arial"/>
                <a:sym typeface="Arial"/>
              </a:rPr>
              <a:t> Ensure that the critical paths to information are user friendly and easy to find</a:t>
            </a:r>
            <a:endParaRPr b="0" i="0" sz="1100" u="none" cap="none" strike="noStrike">
              <a:solidFill>
                <a:schemeClr val="dk1"/>
              </a:solidFill>
              <a:latin typeface="Arial"/>
              <a:ea typeface="Arial"/>
              <a:cs typeface="Arial"/>
              <a:sym typeface="Arial"/>
            </a:endParaRPr>
          </a:p>
          <a:p>
            <a:pPr indent="0" lvl="0" marL="457200" marR="0" rtl="0" algn="l">
              <a:spcBef>
                <a:spcPts val="0"/>
              </a:spcBef>
              <a:spcAft>
                <a:spcPts val="0"/>
              </a:spcAft>
              <a:buNone/>
            </a:pPr>
            <a:r>
              <a:rPr b="0" i="0" lang="en-US" sz="1100" u="none" cap="none" strike="noStrike">
                <a:solidFill>
                  <a:schemeClr val="dk1"/>
                </a:solidFill>
                <a:latin typeface="Arial"/>
                <a:ea typeface="Arial"/>
                <a:cs typeface="Arial"/>
                <a:sym typeface="Arial"/>
              </a:rPr>
              <a:t> Consider new ways to improve A11y navigation, </a:t>
            </a:r>
            <a:r>
              <a:rPr b="0" i="0" lang="en-US" sz="1100" u="sng" cap="none" strike="noStrike">
                <a:solidFill>
                  <a:schemeClr val="hlink"/>
                </a:solidFill>
                <a:latin typeface="Arial"/>
                <a:ea typeface="Arial"/>
                <a:cs typeface="Arial"/>
                <a:sym typeface="Arial"/>
                <a:hlinkClick r:id="rId8"/>
              </a:rPr>
              <a:t>such as improving our menus </a:t>
            </a:r>
            <a:r>
              <a:rPr b="0" i="0" lang="en-US" sz="1100" u="none" cap="none" strike="noStrike">
                <a:solidFill>
                  <a:schemeClr val="dk1"/>
                </a:solidFill>
                <a:latin typeface="Arial"/>
                <a:ea typeface="Arial"/>
                <a:cs typeface="Arial"/>
                <a:sym typeface="Arial"/>
              </a:rPr>
              <a:t>- </a:t>
            </a:r>
            <a:r>
              <a:rPr b="0" i="1" lang="en-US" sz="1100" u="none" cap="none" strike="noStrike">
                <a:solidFill>
                  <a:schemeClr val="dk1"/>
                </a:solidFill>
                <a:latin typeface="Arial"/>
                <a:ea typeface="Arial"/>
                <a:cs typeface="Arial"/>
                <a:sym typeface="Arial"/>
              </a:rPr>
              <a:t>Make it better than Sprint!</a:t>
            </a:r>
            <a:endParaRPr sz="1300"/>
          </a:p>
          <a:p>
            <a:pPr indent="0" lvl="0" marL="457200" marR="0" rtl="0" algn="l">
              <a:spcBef>
                <a:spcPts val="0"/>
              </a:spcBef>
              <a:spcAft>
                <a:spcPts val="0"/>
              </a:spcAft>
              <a:buNone/>
            </a:pPr>
            <a:r>
              <a:rPr b="0" i="0" lang="en-US" sz="1100" u="none" cap="none" strike="noStrike">
                <a:solidFill>
                  <a:schemeClr val="dk1"/>
                </a:solidFill>
                <a:latin typeface="Arial"/>
                <a:ea typeface="Arial"/>
                <a:cs typeface="Arial"/>
                <a:sym typeface="Arial"/>
              </a:rPr>
              <a:t> Embellish and augment our general resources – </a:t>
            </a:r>
            <a:r>
              <a:rPr b="0" i="1" lang="en-US" sz="1100" u="none" cap="none" strike="noStrike">
                <a:solidFill>
                  <a:schemeClr val="dk1"/>
                </a:solidFill>
                <a:latin typeface="Arial"/>
                <a:ea typeface="Arial"/>
                <a:cs typeface="Arial"/>
                <a:sym typeface="Arial"/>
              </a:rPr>
              <a:t>Can we do it better than AT&amp;T? Of course!!</a:t>
            </a:r>
            <a:endParaRPr b="0" i="0" sz="1900" u="none" cap="none" strike="noStrike">
              <a:solidFill>
                <a:schemeClr val="dk1"/>
              </a:solidFill>
              <a:latin typeface="Arial"/>
              <a:ea typeface="Arial"/>
              <a:cs typeface="Arial"/>
              <a:sym typeface="Arial"/>
            </a:endParaRPr>
          </a:p>
        </p:txBody>
      </p:sp>
      <p:pic>
        <p:nvPicPr>
          <p:cNvPr id="424" name="Google Shape;424;p56"/>
          <p:cNvPicPr preferRelativeResize="0"/>
          <p:nvPr/>
        </p:nvPicPr>
        <p:blipFill rotWithShape="1">
          <a:blip r:embed="rId9">
            <a:alphaModFix/>
          </a:blip>
          <a:srcRect b="0" l="0" r="0" t="0"/>
          <a:stretch/>
        </p:blipFill>
        <p:spPr>
          <a:xfrm>
            <a:off x="5648325" y="3359080"/>
            <a:ext cx="1068527" cy="793880"/>
          </a:xfrm>
          <a:prstGeom prst="rect">
            <a:avLst/>
          </a:prstGeom>
          <a:noFill/>
          <a:ln cap="flat" cmpd="sng" w="9525">
            <a:solidFill>
              <a:schemeClr val="accent1"/>
            </a:solidFill>
            <a:prstDash val="solid"/>
            <a:miter lim="8000"/>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descr="appleA11y-3.jpg" id="430" name="Google Shape;430;p57"/>
          <p:cNvPicPr preferRelativeResize="0"/>
          <p:nvPr/>
        </p:nvPicPr>
        <p:blipFill rotWithShape="1">
          <a:blip r:embed="rId3">
            <a:alphaModFix/>
          </a:blip>
          <a:srcRect b="0" l="0" r="0" t="0"/>
          <a:stretch/>
        </p:blipFill>
        <p:spPr>
          <a:xfrm>
            <a:off x="466725" y="665733"/>
            <a:ext cx="8150400" cy="3771900"/>
          </a:xfrm>
          <a:prstGeom prst="rect">
            <a:avLst/>
          </a:prstGeom>
          <a:noFill/>
          <a:ln>
            <a:noFill/>
          </a:ln>
        </p:spPr>
      </p:pic>
      <p:sp>
        <p:nvSpPr>
          <p:cNvPr id="431" name="Google Shape;431;p57"/>
          <p:cNvSpPr txBox="1"/>
          <p:nvPr/>
        </p:nvSpPr>
        <p:spPr>
          <a:xfrm>
            <a:off x="650857" y="898326"/>
            <a:ext cx="2546100" cy="347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dk2"/>
                </a:solidFill>
                <a:latin typeface="Arial"/>
                <a:ea typeface="Arial"/>
                <a:cs typeface="Arial"/>
                <a:sym typeface="Arial"/>
              </a:rPr>
              <a:t> By </a:t>
            </a:r>
            <a:r>
              <a:rPr lang="en-US" sz="1100">
                <a:solidFill>
                  <a:schemeClr val="dk1"/>
                </a:solidFill>
                <a:latin typeface="Arial"/>
                <a:ea typeface="Arial"/>
                <a:cs typeface="Arial"/>
                <a:sym typeface="Arial"/>
              </a:rPr>
              <a:t>Collaborating with Verizon Marketing, we could support Integrated Marketing Campaigns that present and promote A11y content and resources.</a:t>
            </a:r>
            <a:br>
              <a:rPr lang="en-US"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a:p>
            <a:pPr indent="0" lvl="0" marL="457200" marR="0" rtl="0" algn="l">
              <a:spcBef>
                <a:spcPts val="0"/>
              </a:spcBef>
              <a:spcAft>
                <a:spcPts val="0"/>
              </a:spcAft>
              <a:buNone/>
            </a:pPr>
            <a:r>
              <a:rPr b="0" i="0" lang="en-US" sz="1100" u="none" cap="none" strike="noStrike">
                <a:solidFill>
                  <a:schemeClr val="dk2"/>
                </a:solidFill>
                <a:latin typeface="Arial"/>
                <a:ea typeface="Arial"/>
                <a:cs typeface="Arial"/>
                <a:sym typeface="Arial"/>
              </a:rPr>
              <a:t> For example, using our social media resources, we can connect </a:t>
            </a:r>
            <a:r>
              <a:rPr b="0" i="0" lang="en-US" sz="1100" u="sng" cap="none" strike="noStrike">
                <a:solidFill>
                  <a:schemeClr val="hlink"/>
                </a:solidFill>
                <a:latin typeface="Arial"/>
                <a:ea typeface="Arial"/>
                <a:cs typeface="Arial"/>
                <a:sym typeface="Arial"/>
                <a:hlinkClick r:id="rId4"/>
              </a:rPr>
              <a:t>LinkedIn articles </a:t>
            </a:r>
            <a:r>
              <a:rPr b="0" i="0" lang="en-US" sz="1100" u="none" cap="none" strike="noStrike">
                <a:solidFill>
                  <a:schemeClr val="dk2"/>
                </a:solidFill>
                <a:latin typeface="Arial"/>
                <a:ea typeface="Arial"/>
                <a:cs typeface="Arial"/>
                <a:sym typeface="Arial"/>
              </a:rPr>
              <a:t>and Twitter references  authored by our CEO, Lowell McAdam</a:t>
            </a:r>
            <a:br>
              <a:rPr b="0" i="0" lang="en-US" sz="1100" u="none" cap="none" strike="noStrike">
                <a:solidFill>
                  <a:schemeClr val="dk2"/>
                </a:solidFill>
                <a:latin typeface="Arial"/>
                <a:ea typeface="Arial"/>
                <a:cs typeface="Arial"/>
                <a:sym typeface="Arial"/>
              </a:rPr>
            </a:br>
            <a:endParaRPr b="0" i="0" sz="1100" u="none" cap="none" strike="noStrike">
              <a:solidFill>
                <a:schemeClr val="dk2"/>
              </a:solidFill>
              <a:latin typeface="Arial"/>
              <a:ea typeface="Arial"/>
              <a:cs typeface="Arial"/>
              <a:sym typeface="Arial"/>
            </a:endParaRPr>
          </a:p>
          <a:p>
            <a:pPr indent="0" lvl="0" marL="0" marR="0" rtl="0" algn="l">
              <a:spcBef>
                <a:spcPts val="0"/>
              </a:spcBef>
              <a:spcAft>
                <a:spcPts val="0"/>
              </a:spcAft>
              <a:buNone/>
            </a:pPr>
            <a:r>
              <a:rPr lang="en-US" sz="1100">
                <a:solidFill>
                  <a:schemeClr val="dk1"/>
                </a:solidFill>
                <a:latin typeface="Arial"/>
                <a:ea typeface="Arial"/>
                <a:cs typeface="Arial"/>
                <a:sym typeface="Arial"/>
              </a:rPr>
              <a:t> </a:t>
            </a:r>
            <a:r>
              <a:rPr i="1" lang="en-US" sz="1100">
                <a:solidFill>
                  <a:schemeClr val="dk2"/>
                </a:solidFill>
                <a:latin typeface="Arial"/>
                <a:ea typeface="Arial"/>
                <a:cs typeface="Arial"/>
                <a:sym typeface="Arial"/>
              </a:rPr>
              <a:t>Are we doing enough to communicate across the widest spectrum of cultural diversity? </a:t>
            </a:r>
            <a:r>
              <a:rPr lang="en-US" sz="1100">
                <a:solidFill>
                  <a:schemeClr val="dk2"/>
                </a:solidFill>
                <a:latin typeface="Arial"/>
                <a:ea typeface="Arial"/>
                <a:cs typeface="Arial"/>
                <a:sym typeface="Arial"/>
              </a:rPr>
              <a:t>Review and discuss what we can do in other regions and in the global community –What about </a:t>
            </a:r>
            <a:r>
              <a:rPr i="1" lang="en-US" sz="1100">
                <a:solidFill>
                  <a:schemeClr val="dk2"/>
                </a:solidFill>
                <a:latin typeface="Arial"/>
                <a:ea typeface="Arial"/>
                <a:cs typeface="Arial"/>
                <a:sym typeface="Arial"/>
              </a:rPr>
              <a:t>Millennials? Disenfranchised populations?</a:t>
            </a:r>
            <a:endParaRPr sz="1100">
              <a:solidFill>
                <a:schemeClr val="dk2"/>
              </a:solidFill>
              <a:latin typeface="Arial"/>
              <a:ea typeface="Arial"/>
              <a:cs typeface="Arial"/>
              <a:sym typeface="Arial"/>
            </a:endParaRPr>
          </a:p>
        </p:txBody>
      </p:sp>
      <p:sp>
        <p:nvSpPr>
          <p:cNvPr id="432" name="Google Shape;432;p57"/>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1" lang="en-US" sz="700">
                <a:solidFill>
                  <a:schemeClr val="dk1"/>
                </a:solidFill>
                <a:latin typeface="Arial"/>
                <a:ea typeface="Arial"/>
                <a:cs typeface="Arial"/>
                <a:sym typeface="Arial"/>
              </a:rPr>
              <a:t>‹#›</a:t>
            </a:fld>
            <a:endParaRPr b="1" sz="700">
              <a:solidFill>
                <a:schemeClr val="dk1"/>
              </a:solidFill>
              <a:latin typeface="Arial"/>
              <a:ea typeface="Arial"/>
              <a:cs typeface="Arial"/>
              <a:sym typeface="Arial"/>
            </a:endParaRPr>
          </a:p>
        </p:txBody>
      </p:sp>
      <p:sp>
        <p:nvSpPr>
          <p:cNvPr id="433" name="Google Shape;433;p57"/>
          <p:cNvSpPr/>
          <p:nvPr/>
        </p:nvSpPr>
        <p:spPr>
          <a:xfrm>
            <a:off x="5896360" y="1022572"/>
            <a:ext cx="2483400" cy="313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dk2"/>
                </a:solidFill>
                <a:latin typeface="Arial"/>
                <a:ea typeface="Arial"/>
                <a:cs typeface="Arial"/>
                <a:sym typeface="Arial"/>
              </a:rPr>
              <a:t> We can help visitors understand our accessibility policies by showcasing our legal compliance support – </a:t>
            </a:r>
            <a:r>
              <a:rPr i="1" lang="en-US" sz="1100">
                <a:solidFill>
                  <a:schemeClr val="dk2"/>
                </a:solidFill>
                <a:latin typeface="Arial"/>
                <a:ea typeface="Arial"/>
                <a:cs typeface="Arial"/>
                <a:sym typeface="Arial"/>
              </a:rPr>
              <a:t>Make it </a:t>
            </a:r>
            <a:r>
              <a:rPr i="1" lang="en-US" sz="1100" u="sng">
                <a:solidFill>
                  <a:schemeClr val="hlink"/>
                </a:solidFill>
                <a:latin typeface="Arial"/>
                <a:ea typeface="Arial"/>
                <a:cs typeface="Arial"/>
                <a:sym typeface="Arial"/>
                <a:hlinkClick r:id="rId5"/>
              </a:rPr>
              <a:t>similar to Microsoft’s information,</a:t>
            </a:r>
            <a:r>
              <a:rPr i="1" lang="en-US" sz="1100">
                <a:solidFill>
                  <a:schemeClr val="dk2"/>
                </a:solidFill>
                <a:latin typeface="Arial"/>
                <a:ea typeface="Arial"/>
                <a:cs typeface="Arial"/>
                <a:sym typeface="Arial"/>
              </a:rPr>
              <a:t> but better!</a:t>
            </a:r>
            <a:br>
              <a:rPr lang="en-US" sz="1100">
                <a:solidFill>
                  <a:schemeClr val="dk2"/>
                </a:solidFill>
                <a:latin typeface="Arial"/>
                <a:ea typeface="Arial"/>
                <a:cs typeface="Arial"/>
                <a:sym typeface="Arial"/>
              </a:rPr>
            </a:br>
            <a:endParaRPr sz="1100">
              <a:solidFill>
                <a:schemeClr val="dk2"/>
              </a:solidFill>
              <a:latin typeface="Arial"/>
              <a:ea typeface="Arial"/>
              <a:cs typeface="Arial"/>
              <a:sym typeface="Arial"/>
            </a:endParaRPr>
          </a:p>
          <a:p>
            <a:pPr indent="0" lvl="0" marL="0" marR="0" rtl="0" algn="l">
              <a:spcBef>
                <a:spcPts val="0"/>
              </a:spcBef>
              <a:spcAft>
                <a:spcPts val="0"/>
              </a:spcAft>
              <a:buNone/>
            </a:pPr>
            <a:r>
              <a:rPr lang="en-US" sz="1100">
                <a:solidFill>
                  <a:schemeClr val="dk2"/>
                </a:solidFill>
                <a:latin typeface="Arial"/>
                <a:ea typeface="Arial"/>
                <a:cs typeface="Arial"/>
                <a:sym typeface="Arial"/>
              </a:rPr>
              <a:t> Modeling after the Accessibility Style Guide of </a:t>
            </a:r>
            <a:r>
              <a:rPr lang="en-US" sz="1100">
                <a:solidFill>
                  <a:schemeClr val="dk1"/>
                </a:solidFill>
                <a:latin typeface="Arial"/>
                <a:ea typeface="Arial"/>
                <a:cs typeface="Arial"/>
                <a:sym typeface="Arial"/>
              </a:rPr>
              <a:t>the BBC</a:t>
            </a:r>
            <a:r>
              <a:rPr lang="en-US" sz="1100">
                <a:solidFill>
                  <a:schemeClr val="dk2"/>
                </a:solidFill>
                <a:latin typeface="Arial"/>
                <a:ea typeface="Arial"/>
                <a:cs typeface="Arial"/>
                <a:sym typeface="Arial"/>
              </a:rPr>
              <a:t> and the </a:t>
            </a:r>
            <a:r>
              <a:rPr lang="en-US" sz="1100" u="sng">
                <a:solidFill>
                  <a:schemeClr val="hlink"/>
                </a:solidFill>
                <a:latin typeface="Arial"/>
                <a:ea typeface="Arial"/>
                <a:cs typeface="Arial"/>
                <a:sym typeface="Arial"/>
                <a:hlinkClick r:id="rId6"/>
              </a:rPr>
              <a:t>Open-Source A11y Pattern Library</a:t>
            </a:r>
            <a:r>
              <a:rPr lang="en-US" sz="1100">
                <a:solidFill>
                  <a:schemeClr val="dk2"/>
                </a:solidFill>
                <a:latin typeface="Arial"/>
                <a:ea typeface="Arial"/>
                <a:cs typeface="Arial"/>
                <a:sym typeface="Arial"/>
              </a:rPr>
              <a:t>, we have an opportunity to save money, spend less time  tracking defects and  make life easier for IT, if we can develop a Verizon A11y Pattern Library.  </a:t>
            </a:r>
            <a:br>
              <a:rPr lang="en-US" sz="1100">
                <a:solidFill>
                  <a:schemeClr val="dk2"/>
                </a:solidFill>
                <a:latin typeface="Arial"/>
                <a:ea typeface="Arial"/>
                <a:cs typeface="Arial"/>
                <a:sym typeface="Arial"/>
              </a:rPr>
            </a:br>
            <a:endParaRPr sz="1100">
              <a:solidFill>
                <a:schemeClr val="dk2"/>
              </a:solidFill>
              <a:latin typeface="Arial"/>
              <a:ea typeface="Arial"/>
              <a:cs typeface="Arial"/>
              <a:sym typeface="Arial"/>
            </a:endParaRPr>
          </a:p>
          <a:p>
            <a:pPr indent="0" lvl="0" marL="0" marR="0" rtl="0" algn="l">
              <a:spcBef>
                <a:spcPts val="0"/>
              </a:spcBef>
              <a:spcAft>
                <a:spcPts val="0"/>
              </a:spcAft>
              <a:buNone/>
            </a:pPr>
            <a:r>
              <a:rPr lang="en-US" sz="1100">
                <a:solidFill>
                  <a:schemeClr val="dk2"/>
                </a:solidFill>
                <a:latin typeface="Arial"/>
                <a:ea typeface="Arial"/>
                <a:cs typeface="Arial"/>
                <a:sym typeface="Arial"/>
              </a:rPr>
              <a:t> Ensure that</a:t>
            </a:r>
            <a:r>
              <a:rPr b="1" lang="en-US" sz="1100">
                <a:solidFill>
                  <a:schemeClr val="dk2"/>
                </a:solidFill>
                <a:latin typeface="Arial"/>
                <a:ea typeface="Arial"/>
                <a:cs typeface="Arial"/>
                <a:sym typeface="Arial"/>
              </a:rPr>
              <a:t> </a:t>
            </a:r>
            <a:r>
              <a:rPr b="1" lang="en-US" sz="1100">
                <a:solidFill>
                  <a:schemeClr val="dk1"/>
                </a:solidFill>
                <a:latin typeface="Arial"/>
                <a:ea typeface="Arial"/>
                <a:cs typeface="Arial"/>
                <a:sym typeface="Arial"/>
              </a:rPr>
              <a:t>all VZW A11y Content &amp; Resources</a:t>
            </a:r>
            <a:r>
              <a:rPr lang="en-US" sz="1100">
                <a:solidFill>
                  <a:schemeClr val="dk1"/>
                </a:solidFill>
                <a:latin typeface="Arial"/>
                <a:ea typeface="Arial"/>
                <a:cs typeface="Arial"/>
                <a:sym typeface="Arial"/>
              </a:rPr>
              <a:t> </a:t>
            </a:r>
            <a:r>
              <a:rPr lang="en-US" sz="1100">
                <a:solidFill>
                  <a:schemeClr val="dk2"/>
                </a:solidFill>
                <a:latin typeface="Arial"/>
                <a:ea typeface="Arial"/>
                <a:cs typeface="Arial"/>
                <a:sym typeface="Arial"/>
              </a:rPr>
              <a:t>are compliant</a:t>
            </a:r>
            <a:endParaRPr sz="1100">
              <a:solidFill>
                <a:schemeClr val="dk1"/>
              </a:solidFill>
              <a:latin typeface="Arial"/>
              <a:ea typeface="Arial"/>
              <a:cs typeface="Arial"/>
              <a:sym typeface="Arial"/>
            </a:endParaRPr>
          </a:p>
        </p:txBody>
      </p:sp>
      <p:sp>
        <p:nvSpPr>
          <p:cNvPr id="434" name="Google Shape;434;p57"/>
          <p:cNvSpPr txBox="1"/>
          <p:nvPr/>
        </p:nvSpPr>
        <p:spPr>
          <a:xfrm>
            <a:off x="697335" y="38909"/>
            <a:ext cx="76677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300">
                <a:solidFill>
                  <a:schemeClr val="dk1"/>
                </a:solidFill>
                <a:latin typeface="Arial"/>
                <a:ea typeface="Arial"/>
                <a:cs typeface="Arial"/>
                <a:sym typeface="Arial"/>
              </a:rPr>
              <a:t>Proposals</a:t>
            </a:r>
            <a:r>
              <a:rPr b="1" lang="en-US" sz="3700">
                <a:solidFill>
                  <a:schemeClr val="dk1"/>
                </a:solidFill>
                <a:latin typeface="Arial"/>
                <a:ea typeface="Arial"/>
                <a:cs typeface="Arial"/>
                <a:sym typeface="Arial"/>
              </a:rPr>
              <a:t>  </a:t>
            </a:r>
            <a:r>
              <a:rPr b="1" lang="en-US" sz="2500">
                <a:solidFill>
                  <a:schemeClr val="dk1"/>
                </a:solidFill>
                <a:latin typeface="Arial"/>
                <a:ea typeface="Arial"/>
                <a:cs typeface="Arial"/>
                <a:sym typeface="Arial"/>
              </a:rPr>
              <a:t>(Cont’d)</a:t>
            </a:r>
            <a:endParaRPr b="1" sz="37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0"/>
          <p:cNvSpPr txBox="1"/>
          <p:nvPr>
            <p:ph type="title"/>
          </p:nvPr>
        </p:nvSpPr>
        <p:spPr>
          <a:xfrm>
            <a:off x="457200" y="594360"/>
            <a:ext cx="7086600" cy="6858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chemeClr val="dk1"/>
              </a:buClr>
              <a:buFont typeface="Arial"/>
              <a:buNone/>
            </a:pPr>
            <a:r>
              <a:rPr b="1" i="0" lang="en-US" sz="4000" u="none" cap="none" strike="noStrike">
                <a:solidFill>
                  <a:schemeClr val="dk1"/>
                </a:solidFill>
                <a:latin typeface="Arial"/>
                <a:ea typeface="Arial"/>
                <a:cs typeface="Arial"/>
                <a:sym typeface="Arial"/>
              </a:rPr>
              <a:t>Contents</a:t>
            </a:r>
            <a:endParaRPr b="1" i="0" sz="4000" u="none" cap="none" strike="noStrike">
              <a:solidFill>
                <a:schemeClr val="dk1"/>
              </a:solidFill>
              <a:latin typeface="Arial"/>
              <a:ea typeface="Arial"/>
              <a:cs typeface="Arial"/>
              <a:sym typeface="Arial"/>
            </a:endParaRPr>
          </a:p>
        </p:txBody>
      </p:sp>
      <p:sp>
        <p:nvSpPr>
          <p:cNvPr id="259" name="Google Shape;259;p40"/>
          <p:cNvSpPr txBox="1"/>
          <p:nvPr>
            <p:ph idx="1" type="body"/>
          </p:nvPr>
        </p:nvSpPr>
        <p:spPr>
          <a:xfrm>
            <a:off x="457200" y="1459580"/>
            <a:ext cx="7086600" cy="3017400"/>
          </a:xfrm>
          <a:prstGeom prst="rect">
            <a:avLst/>
          </a:prstGeom>
          <a:noFill/>
          <a:ln>
            <a:noFill/>
          </a:ln>
        </p:spPr>
        <p:txBody>
          <a:bodyPr anchorCtr="0" anchor="t" bIns="0" lIns="0" spcFirstLastPara="1" rIns="0" wrap="square" tIns="0">
            <a:noAutofit/>
          </a:bodyPr>
          <a:lstStyle/>
          <a:p>
            <a:pPr indent="-342900" lvl="0" marL="342900" marR="0" rtl="0" algn="l">
              <a:lnSpc>
                <a:spcPct val="100000"/>
              </a:lnSpc>
              <a:spcBef>
                <a:spcPts val="0"/>
              </a:spcBef>
              <a:spcAft>
                <a:spcPts val="0"/>
              </a:spcAft>
              <a:buClr>
                <a:schemeClr val="dk1"/>
              </a:buClr>
              <a:buSzPts val="1600"/>
              <a:buFont typeface="Arial"/>
              <a:buAutoNum type="arabicPeriod"/>
            </a:pPr>
            <a:r>
              <a:rPr b="1" i="0" lang="en-US" sz="1600" u="none" cap="none" strike="noStrike">
                <a:solidFill>
                  <a:schemeClr val="dk1"/>
                </a:solidFill>
                <a:latin typeface="Arial"/>
                <a:ea typeface="Arial"/>
                <a:cs typeface="Arial"/>
                <a:sym typeface="Arial"/>
              </a:rPr>
              <a:t>Understanding </a:t>
            </a:r>
            <a:r>
              <a:rPr lang="en-US"/>
              <a:t>the</a:t>
            </a:r>
            <a:r>
              <a:rPr b="1" i="0" lang="en-US" sz="1600" u="none" cap="none" strike="noStrike">
                <a:solidFill>
                  <a:schemeClr val="dk1"/>
                </a:solidFill>
                <a:latin typeface="Arial"/>
                <a:ea typeface="Arial"/>
                <a:cs typeface="Arial"/>
                <a:sym typeface="Arial"/>
              </a:rPr>
              <a:t> Telecom </a:t>
            </a:r>
            <a:r>
              <a:rPr lang="en-US"/>
              <a:t>Accessibility landscape</a:t>
            </a:r>
            <a:endParaRPr/>
          </a:p>
          <a:p>
            <a:pPr indent="-342900" lvl="0" marL="342900" marR="0" rtl="0" algn="l">
              <a:lnSpc>
                <a:spcPct val="100000"/>
              </a:lnSpc>
              <a:spcBef>
                <a:spcPts val="900"/>
              </a:spcBef>
              <a:spcAft>
                <a:spcPts val="0"/>
              </a:spcAft>
              <a:buClr>
                <a:schemeClr val="dk1"/>
              </a:buClr>
              <a:buSzPts val="1600"/>
              <a:buFont typeface="Arial"/>
              <a:buAutoNum type="arabicPeriod"/>
            </a:pPr>
            <a:r>
              <a:rPr lang="en-US"/>
              <a:t>Methodology Review</a:t>
            </a:r>
            <a:endParaRPr/>
          </a:p>
          <a:p>
            <a:pPr indent="-342900" lvl="0" marL="342900" marR="0" rtl="0" algn="l">
              <a:lnSpc>
                <a:spcPct val="100000"/>
              </a:lnSpc>
              <a:spcBef>
                <a:spcPts val="900"/>
              </a:spcBef>
              <a:spcAft>
                <a:spcPts val="0"/>
              </a:spcAft>
              <a:buClr>
                <a:schemeClr val="dk1"/>
              </a:buClr>
              <a:buSzPts val="1600"/>
              <a:buFont typeface="Arial"/>
              <a:buAutoNum type="arabicPeriod"/>
            </a:pPr>
            <a:r>
              <a:rPr lang="en-US"/>
              <a:t>S</a:t>
            </a:r>
            <a:r>
              <a:rPr b="1" i="0" lang="en-US" sz="1600" u="none" cap="none" strike="noStrike">
                <a:solidFill>
                  <a:schemeClr val="dk1"/>
                </a:solidFill>
                <a:latin typeface="Arial"/>
                <a:ea typeface="Arial"/>
                <a:cs typeface="Arial"/>
                <a:sym typeface="Arial"/>
              </a:rPr>
              <a:t>olutions Dis</a:t>
            </a:r>
            <a:r>
              <a:rPr lang="en-US"/>
              <a:t>cussion</a:t>
            </a:r>
            <a:endParaRPr/>
          </a:p>
          <a:p>
            <a:pPr indent="-342900" lvl="0" marL="342900" marR="0" rtl="0" algn="l">
              <a:lnSpc>
                <a:spcPct val="100000"/>
              </a:lnSpc>
              <a:spcBef>
                <a:spcPts val="900"/>
              </a:spcBef>
              <a:spcAft>
                <a:spcPts val="0"/>
              </a:spcAft>
              <a:buClr>
                <a:schemeClr val="dk1"/>
              </a:buClr>
              <a:buSzPts val="1600"/>
              <a:buFont typeface="Arial"/>
              <a:buAutoNum type="arabicPeriod"/>
            </a:pPr>
            <a:r>
              <a:rPr lang="en-US"/>
              <a:t>N</a:t>
            </a:r>
            <a:r>
              <a:rPr b="1" i="0" lang="en-US" sz="1600" u="none" cap="none" strike="noStrike">
                <a:solidFill>
                  <a:schemeClr val="dk1"/>
                </a:solidFill>
                <a:latin typeface="Arial"/>
                <a:ea typeface="Arial"/>
                <a:cs typeface="Arial"/>
                <a:sym typeface="Arial"/>
              </a:rPr>
              <a:t>ext </a:t>
            </a:r>
            <a:r>
              <a:rPr lang="en-US"/>
              <a:t>S</a:t>
            </a:r>
            <a:r>
              <a:rPr b="1" i="0" lang="en-US" sz="1600" u="none" cap="none" strike="noStrike">
                <a:solidFill>
                  <a:schemeClr val="dk1"/>
                </a:solidFill>
                <a:latin typeface="Arial"/>
                <a:ea typeface="Arial"/>
                <a:cs typeface="Arial"/>
                <a:sym typeface="Arial"/>
              </a:rPr>
              <a:t>teps</a:t>
            </a:r>
            <a:endParaRPr/>
          </a:p>
        </p:txBody>
      </p:sp>
      <p:sp>
        <p:nvSpPr>
          <p:cNvPr id="260" name="Google Shape;260;p40"/>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8"/>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1" lang="en-US" sz="700">
                <a:solidFill>
                  <a:schemeClr val="dk1"/>
                </a:solidFill>
                <a:latin typeface="Arial"/>
                <a:ea typeface="Arial"/>
                <a:cs typeface="Arial"/>
                <a:sym typeface="Arial"/>
              </a:rPr>
              <a:t>‹#›</a:t>
            </a:fld>
            <a:endParaRPr b="1" sz="700">
              <a:solidFill>
                <a:schemeClr val="dk1"/>
              </a:solidFill>
              <a:latin typeface="Arial"/>
              <a:ea typeface="Arial"/>
              <a:cs typeface="Arial"/>
              <a:sym typeface="Arial"/>
            </a:endParaRPr>
          </a:p>
        </p:txBody>
      </p:sp>
      <p:sp>
        <p:nvSpPr>
          <p:cNvPr id="441" name="Google Shape;441;p58"/>
          <p:cNvSpPr txBox="1"/>
          <p:nvPr/>
        </p:nvSpPr>
        <p:spPr>
          <a:xfrm>
            <a:off x="816432" y="819215"/>
            <a:ext cx="6324600" cy="70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C00000"/>
                </a:solidFill>
                <a:latin typeface="Arial"/>
                <a:ea typeface="Arial"/>
                <a:cs typeface="Arial"/>
                <a:sym typeface="Arial"/>
              </a:rPr>
              <a:t>About this study</a:t>
            </a:r>
            <a:endParaRPr b="1" sz="4000">
              <a:solidFill>
                <a:srgbClr val="C00000"/>
              </a:solidFill>
              <a:latin typeface="Arial"/>
              <a:ea typeface="Arial"/>
              <a:cs typeface="Arial"/>
              <a:sym typeface="Arial"/>
            </a:endParaRPr>
          </a:p>
        </p:txBody>
      </p:sp>
      <p:sp>
        <p:nvSpPr>
          <p:cNvPr id="442" name="Google Shape;442;p58"/>
          <p:cNvSpPr txBox="1"/>
          <p:nvPr/>
        </p:nvSpPr>
        <p:spPr>
          <a:xfrm>
            <a:off x="807142" y="1819345"/>
            <a:ext cx="7620000" cy="2246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This research covers a comparative review of our competitors, but is not an exhaustive study.. This means that we can gain a more refined understanding of what our competitors are doing in the A11y space, but we would need to conduct a deeper study to get there. </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US" sz="1400">
                <a:solidFill>
                  <a:schemeClr val="dk1"/>
                </a:solidFill>
                <a:latin typeface="Arial"/>
                <a:ea typeface="Arial"/>
                <a:cs typeface="Arial"/>
                <a:sym typeface="Arial"/>
              </a:rPr>
              <a:t>However, the value of this research has already resulted in some good insights and new directions to consider as we strive to evolve the Verizon Wireless Accessibility team’s content, services, impact and benefits. Moreover, there are other benefits that may not be so obvious, such as the positive social impact benefits and the potential revenue streams associated with this benchmarking study. The Impact Summary outline that follows goes into more detail about these opportunities.</a:t>
            </a:r>
            <a:endParaRPr sz="1400">
              <a:solidFill>
                <a:schemeClr val="dk1"/>
              </a:solidFill>
              <a:latin typeface="Arial"/>
              <a:ea typeface="Arial"/>
              <a:cs typeface="Arial"/>
              <a:sym typeface="Arial"/>
            </a:endParaRPr>
          </a:p>
        </p:txBody>
      </p:sp>
      <p:sp>
        <p:nvSpPr>
          <p:cNvPr id="443" name="Google Shape;443;p58"/>
          <p:cNvSpPr/>
          <p:nvPr/>
        </p:nvSpPr>
        <p:spPr>
          <a:xfrm>
            <a:off x="-8525" y="4453725"/>
            <a:ext cx="9144000" cy="7080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9"/>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1" lang="en-US" sz="700">
                <a:solidFill>
                  <a:schemeClr val="dk1"/>
                </a:solidFill>
                <a:latin typeface="Arial"/>
                <a:ea typeface="Arial"/>
                <a:cs typeface="Arial"/>
                <a:sym typeface="Arial"/>
              </a:rPr>
              <a:t>‹#›</a:t>
            </a:fld>
            <a:endParaRPr b="1" sz="700">
              <a:solidFill>
                <a:schemeClr val="dk1"/>
              </a:solidFill>
              <a:latin typeface="Arial"/>
              <a:ea typeface="Arial"/>
              <a:cs typeface="Arial"/>
              <a:sym typeface="Arial"/>
            </a:endParaRPr>
          </a:p>
        </p:txBody>
      </p:sp>
      <p:sp>
        <p:nvSpPr>
          <p:cNvPr id="450" name="Google Shape;450;p59"/>
          <p:cNvSpPr txBox="1"/>
          <p:nvPr/>
        </p:nvSpPr>
        <p:spPr>
          <a:xfrm>
            <a:off x="947328" y="575070"/>
            <a:ext cx="7343400" cy="360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C00000"/>
                </a:solidFill>
                <a:latin typeface="Arial"/>
                <a:ea typeface="Arial"/>
                <a:cs typeface="Arial"/>
                <a:sym typeface="Arial"/>
              </a:rPr>
              <a:t>Projected Revenue Impact</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rPr b="1" lang="en-US" sz="1150">
                <a:solidFill>
                  <a:schemeClr val="dk1"/>
                </a:solidFill>
                <a:latin typeface="Arial"/>
                <a:ea typeface="Arial"/>
                <a:cs typeface="Arial"/>
                <a:sym typeface="Arial"/>
              </a:rPr>
              <a:t>Potential Opportunities</a:t>
            </a:r>
            <a:br>
              <a:rPr b="1" lang="en-US" sz="1000">
                <a:solidFill>
                  <a:schemeClr val="dk1"/>
                </a:solidFill>
                <a:latin typeface="Arial"/>
                <a:ea typeface="Arial"/>
                <a:cs typeface="Arial"/>
                <a:sym typeface="Arial"/>
              </a:rPr>
            </a:br>
            <a:endParaRPr b="1" sz="1000">
              <a:solidFill>
                <a:schemeClr val="dk1"/>
              </a:solidFill>
              <a:latin typeface="Arial"/>
              <a:ea typeface="Arial"/>
              <a:cs typeface="Arial"/>
              <a:sym typeface="Arial"/>
            </a:endParaRPr>
          </a:p>
          <a:p>
            <a:pPr indent="0" lvl="0" marL="0" marR="0" rtl="0" algn="l">
              <a:spcBef>
                <a:spcPts val="0"/>
              </a:spcBef>
              <a:spcAft>
                <a:spcPts val="0"/>
              </a:spcAft>
              <a:buNone/>
            </a:pPr>
            <a:r>
              <a:rPr b="1" lang="en-US" sz="1000">
                <a:solidFill>
                  <a:srgbClr val="C00000"/>
                </a:solidFill>
                <a:latin typeface="Arial"/>
                <a:ea typeface="Arial"/>
                <a:cs typeface="Arial"/>
                <a:sym typeface="Arial"/>
              </a:rPr>
              <a:t>This VZW Benchmarking Report </a:t>
            </a:r>
            <a:r>
              <a:rPr lang="en-US" sz="900">
                <a:solidFill>
                  <a:schemeClr val="dk1"/>
                </a:solidFill>
                <a:latin typeface="Arial"/>
                <a:ea typeface="Arial"/>
                <a:cs typeface="Arial"/>
                <a:sym typeface="Arial"/>
              </a:rPr>
              <a:t>gives us a dependable way to position ourselves as leaders in the A11y field</a:t>
            </a:r>
            <a:endParaRPr sz="1500"/>
          </a:p>
          <a:p>
            <a:pPr indent="0" lvl="0" marL="457200" marR="0" rtl="0" algn="l">
              <a:spcBef>
                <a:spcPts val="0"/>
              </a:spcBef>
              <a:spcAft>
                <a:spcPts val="0"/>
              </a:spcAft>
              <a:buNone/>
            </a:pPr>
            <a:r>
              <a:rPr b="0" i="0" lang="en-US" sz="900" u="none" cap="none" strike="noStrike">
                <a:solidFill>
                  <a:schemeClr val="dk1"/>
                </a:solidFill>
                <a:latin typeface="Arial"/>
                <a:ea typeface="Arial"/>
                <a:cs typeface="Arial"/>
                <a:sym typeface="Arial"/>
              </a:rPr>
              <a:t>All data sets can be tweaked and validated</a:t>
            </a:r>
            <a:endParaRPr sz="1500"/>
          </a:p>
          <a:p>
            <a:pPr indent="0" lvl="0" marL="457200" marR="0" rtl="0" algn="l">
              <a:spcBef>
                <a:spcPts val="0"/>
              </a:spcBef>
              <a:spcAft>
                <a:spcPts val="0"/>
              </a:spcAft>
              <a:buNone/>
            </a:pPr>
            <a:r>
              <a:rPr b="0" i="0" lang="en-US" sz="900" u="none" cap="none" strike="noStrike">
                <a:solidFill>
                  <a:schemeClr val="dk1"/>
                </a:solidFill>
                <a:latin typeface="Arial"/>
                <a:ea typeface="Arial"/>
                <a:cs typeface="Arial"/>
                <a:sym typeface="Arial"/>
              </a:rPr>
              <a:t>Becoming leaders in the A11y field strengthens our brand </a:t>
            </a:r>
            <a:endParaRPr sz="1500"/>
          </a:p>
          <a:p>
            <a:pPr indent="0" lvl="0" marL="457200" marR="0" rtl="0" algn="l">
              <a:spcBef>
                <a:spcPts val="0"/>
              </a:spcBef>
              <a:spcAft>
                <a:spcPts val="0"/>
              </a:spcAft>
              <a:buNone/>
            </a:pPr>
            <a:r>
              <a:rPr b="0" i="0" lang="en-US" sz="900" u="none" cap="none" strike="noStrike">
                <a:solidFill>
                  <a:schemeClr val="dk1"/>
                </a:solidFill>
                <a:latin typeface="Arial"/>
                <a:ea typeface="Arial"/>
                <a:cs typeface="Arial"/>
                <a:sym typeface="Arial"/>
              </a:rPr>
              <a:t>A11y recognition can open up new sales channels</a:t>
            </a:r>
            <a:br>
              <a:rPr b="0" i="0" lang="en-US" sz="900" u="none" cap="none" strike="noStrike">
                <a:solidFill>
                  <a:schemeClr val="dk1"/>
                </a:solidFill>
                <a:latin typeface="Arial"/>
                <a:ea typeface="Arial"/>
                <a:cs typeface="Arial"/>
                <a:sym typeface="Arial"/>
              </a:rPr>
            </a:br>
            <a:endParaRPr b="0" i="0" sz="9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lang="en-US" sz="1000">
                <a:solidFill>
                  <a:srgbClr val="C00000"/>
                </a:solidFill>
                <a:latin typeface="Arial"/>
                <a:ea typeface="Arial"/>
                <a:cs typeface="Arial"/>
                <a:sym typeface="Arial"/>
              </a:rPr>
              <a:t>Discovering our own Accessibility Gold Standard</a:t>
            </a:r>
            <a:endParaRPr sz="1500"/>
          </a:p>
          <a:p>
            <a:pPr indent="0" lvl="0" marL="457200" marR="0" rtl="0" algn="l">
              <a:spcBef>
                <a:spcPts val="0"/>
              </a:spcBef>
              <a:spcAft>
                <a:spcPts val="0"/>
              </a:spcAft>
              <a:buNone/>
            </a:pPr>
            <a:r>
              <a:rPr b="0" i="0" lang="en-US" sz="900" u="none" cap="none" strike="noStrike">
                <a:solidFill>
                  <a:schemeClr val="dk1"/>
                </a:solidFill>
                <a:latin typeface="Arial"/>
                <a:ea typeface="Arial"/>
                <a:cs typeface="Arial"/>
                <a:sym typeface="Arial"/>
              </a:rPr>
              <a:t>For example, bringing more awareness to the progress and value of the NACS Center by designing and launching a micro-site that showcases what they provide and what they have accomplished </a:t>
            </a:r>
            <a:endParaRPr sz="1500"/>
          </a:p>
          <a:p>
            <a:pPr indent="0" lvl="0" marL="457200" marR="0" rtl="0" algn="l">
              <a:spcBef>
                <a:spcPts val="0"/>
              </a:spcBef>
              <a:spcAft>
                <a:spcPts val="0"/>
              </a:spcAft>
              <a:buNone/>
            </a:pPr>
            <a:r>
              <a:rPr b="0" i="0" lang="en-US" sz="900" u="none" cap="none" strike="noStrike">
                <a:solidFill>
                  <a:schemeClr val="dk1"/>
                </a:solidFill>
                <a:latin typeface="Arial"/>
                <a:ea typeface="Arial"/>
                <a:cs typeface="Arial"/>
                <a:sym typeface="Arial"/>
              </a:rPr>
              <a:t>Brings power to the brand and has the potential to bring in revenue streams from new customers</a:t>
            </a:r>
            <a:endParaRPr sz="1500"/>
          </a:p>
          <a:p>
            <a:pPr indent="0" lvl="0" marL="457200" marR="0" rtl="0" algn="l">
              <a:spcBef>
                <a:spcPts val="0"/>
              </a:spcBef>
              <a:spcAft>
                <a:spcPts val="0"/>
              </a:spcAft>
              <a:buNone/>
            </a:pPr>
            <a:r>
              <a:rPr b="0" i="0" lang="en-US" sz="900" u="none" cap="none" strike="noStrike">
                <a:solidFill>
                  <a:schemeClr val="dk1"/>
                </a:solidFill>
                <a:latin typeface="Arial"/>
                <a:ea typeface="Arial"/>
                <a:cs typeface="Arial"/>
                <a:sym typeface="Arial"/>
              </a:rPr>
              <a:t>Helps to foster public awareness</a:t>
            </a:r>
            <a:endParaRPr sz="1500"/>
          </a:p>
          <a:p>
            <a:pPr indent="0" lvl="0" marL="457200" marR="0" rtl="0" algn="l">
              <a:spcBef>
                <a:spcPts val="0"/>
              </a:spcBef>
              <a:spcAft>
                <a:spcPts val="0"/>
              </a:spcAft>
              <a:buNone/>
            </a:pPr>
            <a:r>
              <a:rPr b="0" i="0" lang="en-US" sz="900" u="none" cap="none" strike="noStrike">
                <a:solidFill>
                  <a:schemeClr val="dk1"/>
                </a:solidFill>
                <a:latin typeface="Arial"/>
                <a:ea typeface="Arial"/>
                <a:cs typeface="Arial"/>
                <a:sym typeface="Arial"/>
              </a:rPr>
              <a:t>Empowers the A11y community when it becomes easier to access this information and these services</a:t>
            </a:r>
            <a:br>
              <a:rPr b="0" i="0" lang="en-US" sz="900" u="none" cap="none" strike="noStrike">
                <a:solidFill>
                  <a:schemeClr val="dk1"/>
                </a:solidFill>
                <a:latin typeface="Arial"/>
                <a:ea typeface="Arial"/>
                <a:cs typeface="Arial"/>
                <a:sym typeface="Arial"/>
              </a:rPr>
            </a:br>
            <a:endParaRPr b="0" i="0" sz="9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lang="en-US" sz="1000">
                <a:solidFill>
                  <a:srgbClr val="C00000"/>
                </a:solidFill>
                <a:latin typeface="Arial"/>
                <a:ea typeface="Arial"/>
                <a:cs typeface="Arial"/>
                <a:sym typeface="Arial"/>
              </a:rPr>
              <a:t>Integrated Marketing Campaigns</a:t>
            </a:r>
            <a:endParaRPr sz="1500"/>
          </a:p>
          <a:p>
            <a:pPr indent="0" lvl="0" marL="457200" marR="0" rtl="0" algn="l">
              <a:spcBef>
                <a:spcPts val="0"/>
              </a:spcBef>
              <a:spcAft>
                <a:spcPts val="0"/>
              </a:spcAft>
              <a:buNone/>
            </a:pPr>
            <a:r>
              <a:rPr b="0" i="0" lang="en-US" sz="900" u="none" cap="none" strike="noStrike">
                <a:solidFill>
                  <a:schemeClr val="dk1"/>
                </a:solidFill>
                <a:latin typeface="Arial"/>
                <a:ea typeface="Arial"/>
                <a:cs typeface="Arial"/>
                <a:sym typeface="Arial"/>
              </a:rPr>
              <a:t>Can drive more customer interest and thereby sales</a:t>
            </a:r>
            <a:endParaRPr sz="1500"/>
          </a:p>
          <a:p>
            <a:pPr indent="0" lvl="0" marL="457200" marR="0" rtl="0" algn="l">
              <a:spcBef>
                <a:spcPts val="0"/>
              </a:spcBef>
              <a:spcAft>
                <a:spcPts val="0"/>
              </a:spcAft>
              <a:buNone/>
            </a:pPr>
            <a:r>
              <a:rPr b="0" i="0" lang="en-US" sz="900" u="none" cap="none" strike="noStrike">
                <a:solidFill>
                  <a:schemeClr val="dk1"/>
                </a:solidFill>
                <a:latin typeface="Arial"/>
                <a:ea typeface="Arial"/>
                <a:cs typeface="Arial"/>
                <a:sym typeface="Arial"/>
              </a:rPr>
              <a:t>Builds more value in our brand by showing that we say we care and we’re continuously taking steps to make a difference for people with disabilities</a:t>
            </a:r>
            <a:br>
              <a:rPr b="0" i="0" lang="en-US" sz="900" u="none" cap="none" strike="noStrike">
                <a:solidFill>
                  <a:schemeClr val="dk1"/>
                </a:solidFill>
                <a:latin typeface="Arial"/>
                <a:ea typeface="Arial"/>
                <a:cs typeface="Arial"/>
                <a:sym typeface="Arial"/>
              </a:rPr>
            </a:br>
            <a:endParaRPr b="0" i="0" sz="9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lang="en-US" sz="1000">
                <a:solidFill>
                  <a:srgbClr val="C00000"/>
                </a:solidFill>
                <a:latin typeface="Arial"/>
                <a:ea typeface="Arial"/>
                <a:cs typeface="Arial"/>
                <a:sym typeface="Arial"/>
              </a:rPr>
              <a:t>Developing an A11y Pattern Library</a:t>
            </a:r>
            <a:endParaRPr sz="1500"/>
          </a:p>
          <a:p>
            <a:pPr indent="0" lvl="0" marL="457200" marR="0" rtl="0" algn="l">
              <a:spcBef>
                <a:spcPts val="0"/>
              </a:spcBef>
              <a:spcAft>
                <a:spcPts val="0"/>
              </a:spcAft>
              <a:buNone/>
            </a:pPr>
            <a:r>
              <a:rPr b="0" i="0" lang="en-US" sz="900" u="none" cap="none" strike="noStrike">
                <a:solidFill>
                  <a:schemeClr val="dk1"/>
                </a:solidFill>
                <a:latin typeface="Arial"/>
                <a:ea typeface="Arial"/>
                <a:cs typeface="Arial"/>
                <a:sym typeface="Arial"/>
              </a:rPr>
              <a:t>Based on corporate models that are known to saves time, save money and make work easier all the way around</a:t>
            </a:r>
            <a:endParaRPr sz="1500"/>
          </a:p>
          <a:p>
            <a:pPr indent="0" lvl="0" marL="457200" marR="0" rtl="0" algn="l">
              <a:spcBef>
                <a:spcPts val="0"/>
              </a:spcBef>
              <a:spcAft>
                <a:spcPts val="0"/>
              </a:spcAft>
              <a:buNone/>
            </a:pPr>
            <a:r>
              <a:rPr b="0" i="0" lang="en-US" sz="900" u="none" cap="none" strike="noStrike">
                <a:solidFill>
                  <a:schemeClr val="dk1"/>
                </a:solidFill>
                <a:latin typeface="Arial"/>
                <a:ea typeface="Arial"/>
                <a:cs typeface="Arial"/>
                <a:sym typeface="Arial"/>
              </a:rPr>
              <a:t>Decreases defects overall</a:t>
            </a:r>
            <a:endParaRPr sz="1500"/>
          </a:p>
          <a:p>
            <a:pPr indent="0" lvl="0" marL="457200" marR="0" rtl="0" algn="l">
              <a:spcBef>
                <a:spcPts val="0"/>
              </a:spcBef>
              <a:spcAft>
                <a:spcPts val="0"/>
              </a:spcAft>
              <a:buNone/>
            </a:pPr>
            <a:r>
              <a:rPr b="0" i="0" lang="en-US" sz="900" u="none" cap="none" strike="noStrike">
                <a:solidFill>
                  <a:schemeClr val="dk1"/>
                </a:solidFill>
                <a:latin typeface="Arial"/>
                <a:ea typeface="Arial"/>
                <a:cs typeface="Arial"/>
                <a:sym typeface="Arial"/>
              </a:rPr>
              <a:t>Gets our teams on the same page: IT, A11y, Designers</a:t>
            </a:r>
            <a:endParaRPr b="0" i="0" sz="900" u="none" cap="none" strike="noStrike">
              <a:solidFill>
                <a:schemeClr val="dk1"/>
              </a:solidFill>
              <a:latin typeface="Arial"/>
              <a:ea typeface="Arial"/>
              <a:cs typeface="Arial"/>
              <a:sym typeface="Arial"/>
            </a:endParaRPr>
          </a:p>
        </p:txBody>
      </p:sp>
      <p:sp>
        <p:nvSpPr>
          <p:cNvPr id="451" name="Google Shape;451;p59"/>
          <p:cNvSpPr/>
          <p:nvPr/>
        </p:nvSpPr>
        <p:spPr>
          <a:xfrm>
            <a:off x="-8525" y="4453725"/>
            <a:ext cx="9144000" cy="7080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456" name="Shape 456"/>
        <p:cNvGrpSpPr/>
        <p:nvPr/>
      </p:nvGrpSpPr>
      <p:grpSpPr>
        <a:xfrm>
          <a:off x="0" y="0"/>
          <a:ext cx="0" cy="0"/>
          <a:chOff x="0" y="0"/>
          <a:chExt cx="0" cy="0"/>
        </a:xfrm>
      </p:grpSpPr>
      <p:sp>
        <p:nvSpPr>
          <p:cNvPr id="457" name="Google Shape;457;p60"/>
          <p:cNvSpPr/>
          <p:nvPr/>
        </p:nvSpPr>
        <p:spPr>
          <a:xfrm>
            <a:off x="-8525" y="18225"/>
            <a:ext cx="9144000" cy="5143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60"/>
          <p:cNvSpPr txBox="1"/>
          <p:nvPr>
            <p:ph type="title"/>
          </p:nvPr>
        </p:nvSpPr>
        <p:spPr>
          <a:xfrm>
            <a:off x="1851738" y="1741938"/>
            <a:ext cx="5440500" cy="1321200"/>
          </a:xfrm>
          <a:prstGeom prst="rect">
            <a:avLst/>
          </a:prstGeom>
          <a:noFill/>
          <a:ln>
            <a:noFill/>
          </a:ln>
        </p:spPr>
        <p:txBody>
          <a:bodyPr anchorCtr="0" anchor="ctr" bIns="0" lIns="0" spcFirstLastPara="1" rIns="0" wrap="square" tIns="0">
            <a:noAutofit/>
          </a:bodyPr>
          <a:lstStyle/>
          <a:p>
            <a:pPr indent="0" lvl="0" marL="0" marR="0" rtl="0" algn="ctr">
              <a:lnSpc>
                <a:spcPct val="58749"/>
              </a:lnSpc>
              <a:spcBef>
                <a:spcPts val="0"/>
              </a:spcBef>
              <a:spcAft>
                <a:spcPts val="0"/>
              </a:spcAft>
              <a:buClr>
                <a:srgbClr val="C00000"/>
              </a:buClr>
              <a:buFont typeface="Garamond"/>
              <a:buNone/>
            </a:pPr>
            <a:r>
              <a:rPr b="0" i="1" lang="en-US" sz="8000" u="none" cap="none" strike="noStrike">
                <a:solidFill>
                  <a:srgbClr val="C00000"/>
                </a:solidFill>
                <a:latin typeface="Garamond"/>
                <a:ea typeface="Garamond"/>
                <a:cs typeface="Garamond"/>
                <a:sym typeface="Garamond"/>
              </a:rPr>
              <a:t>Q </a:t>
            </a:r>
            <a:r>
              <a:rPr b="0" i="1" lang="en-US" sz="5400" u="none" cap="none" strike="noStrike">
                <a:solidFill>
                  <a:srgbClr val="C00000"/>
                </a:solidFill>
                <a:latin typeface="Garamond"/>
                <a:ea typeface="Garamond"/>
                <a:cs typeface="Garamond"/>
                <a:sym typeface="Garamond"/>
              </a:rPr>
              <a:t>&amp;</a:t>
            </a:r>
            <a:r>
              <a:rPr b="0" i="1" lang="en-US" sz="8000" u="none" cap="none" strike="noStrike">
                <a:solidFill>
                  <a:srgbClr val="C00000"/>
                </a:solidFill>
                <a:latin typeface="Garamond"/>
                <a:ea typeface="Garamond"/>
                <a:cs typeface="Garamond"/>
                <a:sym typeface="Garamond"/>
              </a:rPr>
              <a:t> A</a:t>
            </a:r>
            <a:endParaRPr b="0" i="1" sz="8000" u="none" cap="none" strike="noStrike">
              <a:solidFill>
                <a:srgbClr val="C00000"/>
              </a:solidFill>
              <a:latin typeface="Garamond"/>
              <a:ea typeface="Garamond"/>
              <a:cs typeface="Garamond"/>
              <a:sym typeface="Garamond"/>
            </a:endParaRPr>
          </a:p>
        </p:txBody>
      </p:sp>
      <p:sp>
        <p:nvSpPr>
          <p:cNvPr id="459" name="Google Shape;459;p60"/>
          <p:cNvSpPr txBox="1"/>
          <p:nvPr/>
        </p:nvSpPr>
        <p:spPr>
          <a:xfrm>
            <a:off x="6036735" y="2171701"/>
            <a:ext cx="18473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460" name="Google Shape;460;p60"/>
          <p:cNvSpPr txBox="1"/>
          <p:nvPr>
            <p:ph idx="12" type="sldNum"/>
          </p:nvPr>
        </p:nvSpPr>
        <p:spPr>
          <a:xfrm>
            <a:off x="8467773" y="4714119"/>
            <a:ext cx="226530" cy="273844"/>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1" lang="en-US" sz="700">
                <a:solidFill>
                  <a:schemeClr val="dk1"/>
                </a:solidFill>
                <a:latin typeface="Arial"/>
                <a:ea typeface="Arial"/>
                <a:cs typeface="Arial"/>
                <a:sym typeface="Arial"/>
              </a:rPr>
              <a:t>‹#›</a:t>
            </a:fld>
            <a:endParaRPr b="1" sz="7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1"/>
          <p:cNvSpPr txBox="1"/>
          <p:nvPr>
            <p:ph idx="1" type="body"/>
          </p:nvPr>
        </p:nvSpPr>
        <p:spPr>
          <a:xfrm>
            <a:off x="578740" y="812680"/>
            <a:ext cx="3629100" cy="32919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chemeClr val="dk1"/>
              </a:buClr>
              <a:buFont typeface="Arial"/>
              <a:buNone/>
            </a:pPr>
            <a:r>
              <a:rPr lang="en-US"/>
              <a:t>The </a:t>
            </a:r>
            <a:r>
              <a:rPr i="0" lang="en-US" u="none" cap="none" strike="noStrike">
                <a:solidFill>
                  <a:schemeClr val="dk1"/>
                </a:solidFill>
              </a:rPr>
              <a:t>Telecom </a:t>
            </a:r>
            <a:br>
              <a:rPr i="0" lang="en-US" u="none" cap="none" strike="noStrike">
                <a:solidFill>
                  <a:schemeClr val="dk1"/>
                </a:solidFill>
              </a:rPr>
            </a:br>
            <a:r>
              <a:rPr i="0" lang="en-US" u="none" cap="none" strike="noStrike">
                <a:solidFill>
                  <a:schemeClr val="dk1"/>
                </a:solidFill>
              </a:rPr>
              <a:t>Competitors’ Landscape</a:t>
            </a:r>
            <a:endParaRPr/>
          </a:p>
          <a:p>
            <a:pPr indent="0" lvl="1" marL="0" marR="0" rtl="0" algn="l">
              <a:lnSpc>
                <a:spcPct val="90000"/>
              </a:lnSpc>
              <a:spcBef>
                <a:spcPts val="900"/>
              </a:spcBef>
              <a:spcAft>
                <a:spcPts val="0"/>
              </a:spcAft>
              <a:buClr>
                <a:schemeClr val="dk1"/>
              </a:buClr>
              <a:buFont typeface="Arial"/>
              <a:buNone/>
            </a:pPr>
            <a:r>
              <a:rPr i="0" lang="en-US" u="none" cap="none" strike="noStrike">
                <a:solidFill>
                  <a:schemeClr val="dk1"/>
                </a:solidFill>
              </a:rPr>
              <a:t>As we look at the competition, it’s clear to see that AT&amp;T ranks the highest. But the comparative landscape is complicated and requires a closer look at how these assessments have been made. </a:t>
            </a:r>
            <a:br>
              <a:rPr i="0" lang="en-US" u="none" cap="none" strike="noStrike">
                <a:solidFill>
                  <a:schemeClr val="dk1"/>
                </a:solidFill>
              </a:rPr>
            </a:br>
            <a:br>
              <a:rPr i="0" lang="en-US" u="none" cap="none" strike="noStrike">
                <a:solidFill>
                  <a:schemeClr val="dk1"/>
                </a:solidFill>
              </a:rPr>
            </a:br>
            <a:r>
              <a:rPr i="0" lang="en-US" u="none" cap="none" strike="noStrike">
                <a:solidFill>
                  <a:schemeClr val="dk1"/>
                </a:solidFill>
              </a:rPr>
              <a:t>The Telecom ranking in this report utilizes an adaptive, Comparative Analysis Matrix, driven by a holistic research approach. Okay, that’s a mouthful, so let me break it down in plain English. This methodology gives us the flexibility to adjust the weight of any dimension of the study, opening up the research for any interested Verizon partner. In short, if we want to drill down deeper to validate the results, we have the means to do so. </a:t>
            </a:r>
            <a:endParaRPr i="0" u="none" cap="none" strike="noStrike">
              <a:solidFill>
                <a:schemeClr val="dk1"/>
              </a:solidFill>
            </a:endParaRPr>
          </a:p>
        </p:txBody>
      </p:sp>
      <p:sp>
        <p:nvSpPr>
          <p:cNvPr id="267" name="Google Shape;267;p41"/>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1" i="0" lang="en-US" sz="700" u="none" cap="none" strike="noStrike">
                <a:solidFill>
                  <a:schemeClr val="dk1"/>
                </a:solidFill>
                <a:latin typeface="Arial"/>
                <a:ea typeface="Arial"/>
                <a:cs typeface="Arial"/>
                <a:sym typeface="Arial"/>
              </a:rPr>
              <a:t>‹#›</a:t>
            </a:fld>
            <a:endParaRPr b="1" i="0" sz="700" u="none" cap="none" strike="noStrike">
              <a:solidFill>
                <a:schemeClr val="dk1"/>
              </a:solidFill>
              <a:latin typeface="Arial"/>
              <a:ea typeface="Arial"/>
              <a:cs typeface="Arial"/>
              <a:sym typeface="Arial"/>
            </a:endParaRPr>
          </a:p>
        </p:txBody>
      </p:sp>
      <p:pic>
        <p:nvPicPr>
          <p:cNvPr id="268" name="Google Shape;268;p41"/>
          <p:cNvPicPr preferRelativeResize="0"/>
          <p:nvPr/>
        </p:nvPicPr>
        <p:blipFill rotWithShape="1">
          <a:blip r:embed="rId3">
            <a:alphaModFix/>
          </a:blip>
          <a:srcRect b="0" l="0" r="0" t="0"/>
          <a:stretch/>
        </p:blipFill>
        <p:spPr>
          <a:xfrm>
            <a:off x="4432558" y="778942"/>
            <a:ext cx="4266300" cy="3007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2"/>
          <p:cNvSpPr txBox="1"/>
          <p:nvPr>
            <p:ph idx="1" type="body"/>
          </p:nvPr>
        </p:nvSpPr>
        <p:spPr>
          <a:xfrm>
            <a:off x="482602" y="1323613"/>
            <a:ext cx="4792200" cy="30174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chemeClr val="dk1"/>
              </a:buClr>
              <a:buFont typeface="Arial"/>
              <a:buNone/>
            </a:pPr>
            <a:r>
              <a:rPr b="1" i="0" lang="en-US" sz="1100" u="none" cap="none" strike="noStrike">
                <a:solidFill>
                  <a:schemeClr val="dk1"/>
                </a:solidFill>
                <a:latin typeface="Arial"/>
                <a:ea typeface="Arial"/>
                <a:cs typeface="Arial"/>
                <a:sym typeface="Arial"/>
              </a:rPr>
              <a:t>How did we arrive at these conclusions?</a:t>
            </a:r>
            <a:endParaRPr b="1" i="0" sz="1100" u="none" cap="none" strike="noStrike">
              <a:solidFill>
                <a:schemeClr val="dk1"/>
              </a:solidFill>
              <a:latin typeface="Arial"/>
              <a:ea typeface="Arial"/>
              <a:cs typeface="Arial"/>
              <a:sym typeface="Arial"/>
            </a:endParaRPr>
          </a:p>
          <a:p>
            <a:pPr indent="-228600" lvl="0" marL="228600" marR="0" rtl="0" algn="l">
              <a:lnSpc>
                <a:spcPct val="120000"/>
              </a:lnSpc>
              <a:spcBef>
                <a:spcPts val="900"/>
              </a:spcBef>
              <a:spcAft>
                <a:spcPts val="0"/>
              </a:spcAft>
              <a:buClr>
                <a:schemeClr val="dk1"/>
              </a:buClr>
              <a:buSzPts val="1100"/>
              <a:buFont typeface="Arial"/>
              <a:buAutoNum type="arabicPeriod"/>
            </a:pPr>
            <a:r>
              <a:rPr b="0" i="0" lang="en-US" sz="1100" u="none" cap="none" strike="noStrike">
                <a:solidFill>
                  <a:schemeClr val="dk1"/>
                </a:solidFill>
                <a:latin typeface="Arial"/>
                <a:ea typeface="Arial"/>
                <a:cs typeface="Arial"/>
                <a:sym typeface="Arial"/>
              </a:rPr>
              <a:t>Visiting each competitor’s website: AT&amp;T, Sprint and T-Mobile, we used the Comparative Analysis Matrix to assess each Telecom. That matrix lists a range of categories that were than ranked, assigning values to their features, functions and content. The categories of assessment are based on a holistic approach that extends across the best practices of correlated research disciplines, such as: Accessibility Compliance, Content Strategy, Usability Heuristics, Information Architecture, and “Design Thinking”, A.K.A., human-centered design </a:t>
            </a:r>
            <a:endParaRPr/>
          </a:p>
          <a:p>
            <a:pPr indent="-228600" lvl="0" marL="228600" marR="0" rtl="0" algn="l">
              <a:lnSpc>
                <a:spcPct val="120000"/>
              </a:lnSpc>
              <a:spcBef>
                <a:spcPts val="900"/>
              </a:spcBef>
              <a:spcAft>
                <a:spcPts val="0"/>
              </a:spcAft>
              <a:buClr>
                <a:schemeClr val="dk1"/>
              </a:buClr>
              <a:buSzPts val="1100"/>
              <a:buFont typeface="Arial"/>
              <a:buAutoNum type="arabicPeriod"/>
            </a:pPr>
            <a:r>
              <a:rPr b="0" i="0" lang="en-US" sz="1100" u="none" cap="none" strike="noStrike">
                <a:solidFill>
                  <a:schemeClr val="dk1"/>
                </a:solidFill>
                <a:latin typeface="Arial"/>
                <a:ea typeface="Arial"/>
                <a:cs typeface="Arial"/>
                <a:sym typeface="Arial"/>
              </a:rPr>
              <a:t>Subject Matter Expert interviews were conducted with a Verizon A11y Corporate Attorney, Zack Bastian, and a Verizon employee with a disability who is also an Accessibility Defects Tester.</a:t>
            </a:r>
            <a:endParaRPr/>
          </a:p>
        </p:txBody>
      </p:sp>
      <p:sp>
        <p:nvSpPr>
          <p:cNvPr id="275" name="Google Shape;275;p42"/>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1" i="0" lang="en-US" sz="700" u="none" cap="none" strike="noStrike">
                <a:solidFill>
                  <a:schemeClr val="dk1"/>
                </a:solidFill>
                <a:latin typeface="Arial"/>
                <a:ea typeface="Arial"/>
                <a:cs typeface="Arial"/>
                <a:sym typeface="Arial"/>
              </a:rPr>
              <a:t>‹#›</a:t>
            </a:fld>
            <a:endParaRPr b="1" i="0" sz="700" u="none" cap="none" strike="noStrike">
              <a:solidFill>
                <a:schemeClr val="dk1"/>
              </a:solidFill>
              <a:latin typeface="Arial"/>
              <a:ea typeface="Arial"/>
              <a:cs typeface="Arial"/>
              <a:sym typeface="Arial"/>
            </a:endParaRPr>
          </a:p>
        </p:txBody>
      </p:sp>
      <p:sp>
        <p:nvSpPr>
          <p:cNvPr id="276" name="Google Shape;276;p42"/>
          <p:cNvSpPr txBox="1"/>
          <p:nvPr>
            <p:ph type="title"/>
          </p:nvPr>
        </p:nvSpPr>
        <p:spPr>
          <a:xfrm>
            <a:off x="457200" y="778788"/>
            <a:ext cx="7086600" cy="6858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chemeClr val="dk1"/>
              </a:buClr>
              <a:buFont typeface="Arial"/>
              <a:buNone/>
            </a:pPr>
            <a:r>
              <a:rPr b="1" i="0" lang="en-US" sz="2400" u="none" cap="none" strike="noStrike">
                <a:solidFill>
                  <a:schemeClr val="dk1"/>
                </a:solidFill>
                <a:latin typeface="Arial"/>
                <a:ea typeface="Arial"/>
                <a:cs typeface="Arial"/>
                <a:sym typeface="Arial"/>
              </a:rPr>
              <a:t>Research Methodology</a:t>
            </a:r>
            <a:endParaRPr b="1" i="0" sz="2400" u="none" cap="none" strike="noStrike">
              <a:solidFill>
                <a:schemeClr val="dk1"/>
              </a:solidFill>
              <a:latin typeface="Arial"/>
              <a:ea typeface="Arial"/>
              <a:cs typeface="Arial"/>
              <a:sym typeface="Arial"/>
            </a:endParaRPr>
          </a:p>
        </p:txBody>
      </p:sp>
      <p:grpSp>
        <p:nvGrpSpPr>
          <p:cNvPr id="277" name="Google Shape;277;p42"/>
          <p:cNvGrpSpPr/>
          <p:nvPr/>
        </p:nvGrpSpPr>
        <p:grpSpPr>
          <a:xfrm>
            <a:off x="5843067" y="850527"/>
            <a:ext cx="2843817" cy="3305911"/>
            <a:chOff x="5897497" y="676351"/>
            <a:chExt cx="2843817" cy="3305911"/>
          </a:xfrm>
        </p:grpSpPr>
        <p:pic>
          <p:nvPicPr>
            <p:cNvPr id="278" name="Google Shape;278;p42"/>
            <p:cNvPicPr preferRelativeResize="0"/>
            <p:nvPr/>
          </p:nvPicPr>
          <p:blipFill rotWithShape="1">
            <a:blip r:embed="rId3">
              <a:alphaModFix/>
            </a:blip>
            <a:srcRect b="0" l="0" r="0" t="0"/>
            <a:stretch/>
          </p:blipFill>
          <p:spPr>
            <a:xfrm rot="-899934">
              <a:off x="6819495" y="1615829"/>
              <a:ext cx="1788637" cy="1264686"/>
            </a:xfrm>
            <a:prstGeom prst="rect">
              <a:avLst/>
            </a:prstGeom>
            <a:noFill/>
            <a:ln cap="flat" cmpd="sng" w="9525">
              <a:solidFill>
                <a:srgbClr val="A5A5A5"/>
              </a:solidFill>
              <a:prstDash val="solid"/>
              <a:miter lim="8000"/>
              <a:headEnd len="sm" w="sm" type="none"/>
              <a:tailEnd len="sm" w="sm" type="none"/>
            </a:ln>
          </p:spPr>
        </p:pic>
        <p:pic>
          <p:nvPicPr>
            <p:cNvPr id="279" name="Google Shape;279;p42"/>
            <p:cNvPicPr preferRelativeResize="0"/>
            <p:nvPr/>
          </p:nvPicPr>
          <p:blipFill rotWithShape="1">
            <a:blip r:embed="rId4">
              <a:alphaModFix/>
            </a:blip>
            <a:srcRect b="0" l="0" r="0" t="0"/>
            <a:stretch/>
          </p:blipFill>
          <p:spPr>
            <a:xfrm rot="-155209">
              <a:off x="6107287" y="2613436"/>
              <a:ext cx="1734868" cy="1330354"/>
            </a:xfrm>
            <a:prstGeom prst="rect">
              <a:avLst/>
            </a:prstGeom>
            <a:noFill/>
            <a:ln cap="flat" cmpd="sng" w="9525">
              <a:solidFill>
                <a:srgbClr val="A5A5A5"/>
              </a:solidFill>
              <a:prstDash val="solid"/>
              <a:miter lim="8000"/>
              <a:headEnd len="sm" w="sm" type="none"/>
              <a:tailEnd len="sm" w="sm" type="none"/>
            </a:ln>
          </p:spPr>
        </p:pic>
        <p:pic>
          <p:nvPicPr>
            <p:cNvPr id="280" name="Google Shape;280;p42"/>
            <p:cNvPicPr preferRelativeResize="0"/>
            <p:nvPr/>
          </p:nvPicPr>
          <p:blipFill rotWithShape="1">
            <a:blip r:embed="rId5">
              <a:alphaModFix/>
            </a:blip>
            <a:srcRect b="0" l="0" r="0" t="0"/>
            <a:stretch/>
          </p:blipFill>
          <p:spPr>
            <a:xfrm rot="467780">
              <a:off x="5977616" y="793325"/>
              <a:ext cx="1813463" cy="1305653"/>
            </a:xfrm>
            <a:prstGeom prst="rect">
              <a:avLst/>
            </a:prstGeom>
            <a:noFill/>
            <a:ln cap="flat" cmpd="sng" w="9525">
              <a:solidFill>
                <a:srgbClr val="A5A5A5"/>
              </a:solidFill>
              <a:prstDash val="solid"/>
              <a:miter lim="8000"/>
              <a:headEnd len="sm" w="sm" type="none"/>
              <a:tailEnd len="sm" w="sm" type="none"/>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aphicFrame>
        <p:nvGraphicFramePr>
          <p:cNvPr id="286" name="Google Shape;286;p43"/>
          <p:cNvGraphicFramePr/>
          <p:nvPr/>
        </p:nvGraphicFramePr>
        <p:xfrm>
          <a:off x="583947" y="686470"/>
          <a:ext cx="3000000" cy="3000000"/>
        </p:xfrm>
        <a:graphic>
          <a:graphicData uri="http://schemas.openxmlformats.org/drawingml/2006/table">
            <a:tbl>
              <a:tblPr bandRow="1" firstRow="1">
                <a:noFill/>
                <a:tableStyleId>{650BEE35-E3EF-4BBA-9CF4-B72866391EEB}</a:tableStyleId>
              </a:tblPr>
              <a:tblGrid>
                <a:gridCol w="1465675"/>
                <a:gridCol w="5011575"/>
                <a:gridCol w="723900"/>
                <a:gridCol w="812800"/>
              </a:tblGrid>
              <a:tr h="388625">
                <a:tc>
                  <a:txBody>
                    <a:bodyPr/>
                    <a:lstStyle/>
                    <a:p>
                      <a:pPr indent="0" lvl="0" marL="0" marR="0" rtl="0" algn="l">
                        <a:spcBef>
                          <a:spcPts val="0"/>
                        </a:spcBef>
                        <a:spcAft>
                          <a:spcPts val="0"/>
                        </a:spcAft>
                        <a:buNone/>
                      </a:pPr>
                      <a:r>
                        <a:rPr lang="en-US" sz="1100" u="none" cap="none" strike="noStrike">
                          <a:solidFill>
                            <a:srgbClr val="000000"/>
                          </a:solidFill>
                          <a:latin typeface="Arial"/>
                          <a:ea typeface="Arial"/>
                          <a:cs typeface="Arial"/>
                          <a:sym typeface="Arial"/>
                        </a:rPr>
                        <a:t>Category</a:t>
                      </a:r>
                      <a:endParaRPr sz="1100">
                        <a:solidFill>
                          <a:srgbClr val="000000"/>
                        </a:solidFill>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2EAFF"/>
                    </a:solidFill>
                  </a:tcPr>
                </a:tc>
                <a:tc>
                  <a:txBody>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Analysis</a:t>
                      </a:r>
                      <a:endParaRPr sz="1100">
                        <a:solidFill>
                          <a:srgbClr val="000000"/>
                        </a:solidFill>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2EAFF"/>
                    </a:solidFill>
                  </a:tcPr>
                </a:tc>
                <a:tc>
                  <a:txBody>
                    <a:bodyPr/>
                    <a:lstStyle/>
                    <a:p>
                      <a:pPr indent="0" lvl="0" marL="0" marR="0" rtl="0" algn="ctr">
                        <a:spcBef>
                          <a:spcPts val="0"/>
                        </a:spcBef>
                        <a:spcAft>
                          <a:spcPts val="0"/>
                        </a:spcAft>
                        <a:buNone/>
                      </a:pPr>
                      <a:r>
                        <a:rPr lang="en-US" sz="1100">
                          <a:solidFill>
                            <a:srgbClr val="000000"/>
                          </a:solidFill>
                          <a:latin typeface="Arial"/>
                          <a:ea typeface="Arial"/>
                          <a:cs typeface="Arial"/>
                          <a:sym typeface="Arial"/>
                        </a:rPr>
                        <a:t>Value</a:t>
                      </a:r>
                      <a:r>
                        <a:rPr lang="en-US" sz="1100">
                          <a:solidFill>
                            <a:srgbClr val="000000"/>
                          </a:solidFill>
                          <a:latin typeface="Arial"/>
                          <a:ea typeface="Arial"/>
                          <a:cs typeface="Arial"/>
                          <a:sym typeface="Arial"/>
                        </a:rPr>
                        <a:t> (1-5)</a:t>
                      </a:r>
                      <a:endParaRPr sz="1100">
                        <a:solidFill>
                          <a:srgbClr val="000000"/>
                        </a:solidFill>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2EAFF"/>
                    </a:solidFill>
                  </a:tcPr>
                </a:tc>
                <a:tc>
                  <a:txBody>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Impact</a:t>
                      </a:r>
                      <a:r>
                        <a:rPr lang="en-US" sz="1100">
                          <a:solidFill>
                            <a:srgbClr val="000000"/>
                          </a:solidFill>
                          <a:latin typeface="Arial"/>
                          <a:ea typeface="Arial"/>
                          <a:cs typeface="Arial"/>
                          <a:sym typeface="Arial"/>
                        </a:rPr>
                        <a:t> Level</a:t>
                      </a:r>
                      <a:endParaRPr sz="1100">
                        <a:solidFill>
                          <a:srgbClr val="000000"/>
                        </a:solidFill>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2EAFF"/>
                    </a:solidFill>
                  </a:tcPr>
                </a:tc>
              </a:tr>
              <a:tr h="480050">
                <a:tc>
                  <a:txBody>
                    <a:bodyPr/>
                    <a:lstStyle/>
                    <a:p>
                      <a:pPr indent="0" lvl="0" marL="0" marR="0" rtl="0" algn="l">
                        <a:spcBef>
                          <a:spcPts val="0"/>
                        </a:spcBef>
                        <a:spcAft>
                          <a:spcPts val="0"/>
                        </a:spcAft>
                        <a:buNone/>
                      </a:pPr>
                      <a:r>
                        <a:rPr lang="en-US" sz="900">
                          <a:latin typeface="Arial"/>
                          <a:ea typeface="Arial"/>
                          <a:cs typeface="Arial"/>
                          <a:sym typeface="Arial"/>
                        </a:rPr>
                        <a:t>Content</a:t>
                      </a:r>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900">
                          <a:latin typeface="Arial"/>
                          <a:ea typeface="Arial"/>
                          <a:cs typeface="Arial"/>
                          <a:sym typeface="Arial"/>
                        </a:rPr>
                        <a:t>Verizon has deep Accessibility content, but needs to consolidate,</a:t>
                      </a:r>
                      <a:r>
                        <a:rPr lang="en-US" sz="900">
                          <a:latin typeface="Arial"/>
                          <a:ea typeface="Arial"/>
                          <a:cs typeface="Arial"/>
                          <a:sym typeface="Arial"/>
                        </a:rPr>
                        <a:t> organize and capitalize on more strategic positioning, navigation and placement. We can also augment some of our existing resources.</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900">
                        <a:latin typeface="Arial"/>
                        <a:ea typeface="Arial"/>
                        <a:cs typeface="Arial"/>
                        <a:sym typeface="Arial"/>
                      </a:endParaRPr>
                    </a:p>
                    <a:p>
                      <a:pPr indent="0" lvl="0" marL="0" marR="0" rtl="0" algn="ctr">
                        <a:spcBef>
                          <a:spcPts val="0"/>
                        </a:spcBef>
                        <a:spcAft>
                          <a:spcPts val="0"/>
                        </a:spcAft>
                        <a:buNone/>
                      </a:pPr>
                      <a:r>
                        <a:rPr lang="en-US" sz="900">
                          <a:latin typeface="Arial"/>
                          <a:ea typeface="Arial"/>
                          <a:cs typeface="Arial"/>
                          <a:sym typeface="Arial"/>
                        </a:rPr>
                        <a:t>4</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High</a:t>
                      </a:r>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45475">
                <a:tc>
                  <a:txBody>
                    <a:bodyPr/>
                    <a:lstStyle/>
                    <a:p>
                      <a:pPr indent="0" lvl="0" marL="0" marR="0" rtl="0" algn="l">
                        <a:spcBef>
                          <a:spcPts val="0"/>
                        </a:spcBef>
                        <a:spcAft>
                          <a:spcPts val="0"/>
                        </a:spcAft>
                        <a:buNone/>
                      </a:pPr>
                      <a:r>
                        <a:rPr lang="en-US" sz="900">
                          <a:latin typeface="Arial"/>
                          <a:ea typeface="Arial"/>
                          <a:cs typeface="Arial"/>
                          <a:sym typeface="Arial"/>
                        </a:rPr>
                        <a:t>A11y  Resources</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900">
                          <a:latin typeface="Arial"/>
                          <a:ea typeface="Arial"/>
                          <a:cs typeface="Arial"/>
                          <a:sym typeface="Arial"/>
                        </a:rPr>
                        <a:t>With the advent</a:t>
                      </a:r>
                      <a:r>
                        <a:rPr lang="en-US" sz="900">
                          <a:latin typeface="Arial"/>
                          <a:ea typeface="Arial"/>
                          <a:cs typeface="Arial"/>
                          <a:sym typeface="Arial"/>
                        </a:rPr>
                        <a:t> of the NAC Center, coupled with online resources that are now available, VZW provides some of the best, if not THE best support of all competitors.</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900">
                        <a:latin typeface="Arial"/>
                        <a:ea typeface="Arial"/>
                        <a:cs typeface="Arial"/>
                        <a:sym typeface="Arial"/>
                      </a:endParaRPr>
                    </a:p>
                    <a:p>
                      <a:pPr indent="0" lvl="0" marL="0" marR="0" rtl="0" algn="ctr">
                        <a:spcBef>
                          <a:spcPts val="0"/>
                        </a:spcBef>
                        <a:spcAft>
                          <a:spcPts val="0"/>
                        </a:spcAft>
                        <a:buNone/>
                      </a:pPr>
                      <a:r>
                        <a:rPr lang="en-US" sz="900">
                          <a:latin typeface="Arial"/>
                          <a:ea typeface="Arial"/>
                          <a:cs typeface="Arial"/>
                          <a:sym typeface="Arial"/>
                        </a:rPr>
                        <a:t>5</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High</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77275">
                <a:tc>
                  <a:txBody>
                    <a:bodyPr/>
                    <a:lstStyle/>
                    <a:p>
                      <a:pPr indent="0" lvl="0" marL="0" marR="0" rtl="0" algn="l">
                        <a:spcBef>
                          <a:spcPts val="0"/>
                        </a:spcBef>
                        <a:spcAft>
                          <a:spcPts val="0"/>
                        </a:spcAft>
                        <a:buNone/>
                      </a:pPr>
                      <a:r>
                        <a:t/>
                      </a:r>
                      <a:endParaRPr sz="900">
                        <a:latin typeface="Arial"/>
                        <a:ea typeface="Arial"/>
                        <a:cs typeface="Arial"/>
                        <a:sym typeface="Arial"/>
                      </a:endParaRPr>
                    </a:p>
                    <a:p>
                      <a:pPr indent="0" lvl="0" marL="0" marR="0" rtl="0" algn="l">
                        <a:spcBef>
                          <a:spcPts val="0"/>
                        </a:spcBef>
                        <a:spcAft>
                          <a:spcPts val="0"/>
                        </a:spcAft>
                        <a:buNone/>
                      </a:pPr>
                      <a:r>
                        <a:rPr lang="en-US" sz="900">
                          <a:latin typeface="Arial"/>
                          <a:ea typeface="Arial"/>
                          <a:cs typeface="Arial"/>
                          <a:sym typeface="Arial"/>
                        </a:rPr>
                        <a:t>Visual Design</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900">
                          <a:latin typeface="Arial"/>
                          <a:ea typeface="Arial"/>
                          <a:cs typeface="Arial"/>
                          <a:sym typeface="Arial"/>
                        </a:rPr>
                        <a:t>We obviously have some great design work at Verizon. How can we augment and what can we learn from our </a:t>
                      </a:r>
                      <a:r>
                        <a:rPr lang="en-US" sz="900">
                          <a:latin typeface="Arial"/>
                          <a:ea typeface="Arial"/>
                          <a:cs typeface="Arial"/>
                          <a:sym typeface="Arial"/>
                        </a:rPr>
                        <a:t>competitors ?</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4</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High</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80050">
                <a:tc>
                  <a:txBody>
                    <a:bodyPr/>
                    <a:lstStyle/>
                    <a:p>
                      <a:pPr indent="0" lvl="0" marL="0" marR="0" rtl="0" algn="l">
                        <a:spcBef>
                          <a:spcPts val="0"/>
                        </a:spcBef>
                        <a:spcAft>
                          <a:spcPts val="0"/>
                        </a:spcAft>
                        <a:buNone/>
                      </a:pPr>
                      <a:r>
                        <a:t/>
                      </a:r>
                      <a:endParaRPr sz="900">
                        <a:latin typeface="Arial"/>
                        <a:ea typeface="Arial"/>
                        <a:cs typeface="Arial"/>
                        <a:sym typeface="Arial"/>
                      </a:endParaRPr>
                    </a:p>
                    <a:p>
                      <a:pPr indent="0" lvl="0" marL="0" marR="0" rtl="0" algn="l">
                        <a:spcBef>
                          <a:spcPts val="0"/>
                        </a:spcBef>
                        <a:spcAft>
                          <a:spcPts val="0"/>
                        </a:spcAft>
                        <a:buNone/>
                      </a:pPr>
                      <a:r>
                        <a:rPr lang="en-US" sz="900">
                          <a:latin typeface="Arial"/>
                          <a:ea typeface="Arial"/>
                          <a:cs typeface="Arial"/>
                          <a:sym typeface="Arial"/>
                        </a:rPr>
                        <a:t>Community</a:t>
                      </a:r>
                      <a:endParaRPr/>
                    </a:p>
                    <a:p>
                      <a:pPr indent="0" lvl="0" marL="0" marR="0" rtl="0" algn="l">
                        <a:spcBef>
                          <a:spcPts val="0"/>
                        </a:spcBef>
                        <a:spcAft>
                          <a:spcPts val="0"/>
                        </a:spcAft>
                        <a:buNone/>
                      </a:pPr>
                      <a:r>
                        <a:rPr lang="en-US" sz="900">
                          <a:latin typeface="Arial"/>
                          <a:ea typeface="Arial"/>
                          <a:cs typeface="Arial"/>
                          <a:sym typeface="Arial"/>
                        </a:rPr>
                        <a:t> </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900">
                          <a:latin typeface="Arial"/>
                          <a:ea typeface="Arial"/>
                          <a:cs typeface="Arial"/>
                          <a:sym typeface="Arial"/>
                        </a:rPr>
                        <a:t>With </a:t>
                      </a:r>
                      <a:r>
                        <a:rPr lang="en-US" sz="900" u="sng">
                          <a:solidFill>
                            <a:schemeClr val="hlink"/>
                          </a:solidFill>
                          <a:latin typeface="Arial"/>
                          <a:ea typeface="Arial"/>
                          <a:cs typeface="Arial"/>
                          <a:sym typeface="Arial"/>
                          <a:hlinkClick r:id="rId3"/>
                        </a:rPr>
                        <a:t>DIAL</a:t>
                      </a:r>
                      <a:r>
                        <a:rPr lang="en-US" sz="900">
                          <a:latin typeface="Arial"/>
                          <a:ea typeface="Arial"/>
                          <a:cs typeface="Arial"/>
                          <a:sym typeface="Arial"/>
                        </a:rPr>
                        <a:t> we are already doing some great work in the community. </a:t>
                      </a:r>
                      <a:br>
                        <a:rPr lang="en-US" sz="900">
                          <a:latin typeface="Arial"/>
                          <a:ea typeface="Arial"/>
                          <a:cs typeface="Arial"/>
                          <a:sym typeface="Arial"/>
                        </a:rPr>
                      </a:br>
                      <a:r>
                        <a:rPr lang="en-US" sz="900">
                          <a:latin typeface="Arial"/>
                          <a:ea typeface="Arial"/>
                          <a:cs typeface="Arial"/>
                          <a:sym typeface="Arial"/>
                        </a:rPr>
                        <a:t>How can we promote and present this work more effectively?</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5</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High</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17225">
                <a:tc>
                  <a:txBody>
                    <a:bodyPr/>
                    <a:lstStyle/>
                    <a:p>
                      <a:pPr indent="0" lvl="0" marL="0" marR="0" rtl="0" algn="l">
                        <a:spcBef>
                          <a:spcPts val="0"/>
                        </a:spcBef>
                        <a:spcAft>
                          <a:spcPts val="0"/>
                        </a:spcAft>
                        <a:buNone/>
                      </a:pPr>
                      <a:r>
                        <a:rPr lang="en-US" sz="900">
                          <a:latin typeface="Arial"/>
                          <a:ea typeface="Arial"/>
                          <a:cs typeface="Arial"/>
                          <a:sym typeface="Arial"/>
                        </a:rPr>
                        <a:t>Social</a:t>
                      </a:r>
                      <a:r>
                        <a:rPr lang="en-US" sz="900">
                          <a:latin typeface="Arial"/>
                          <a:ea typeface="Arial"/>
                          <a:cs typeface="Arial"/>
                          <a:sym typeface="Arial"/>
                        </a:rPr>
                        <a:t> Media</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900">
                          <a:latin typeface="Arial"/>
                          <a:ea typeface="Arial"/>
                          <a:cs typeface="Arial"/>
                          <a:sym typeface="Arial"/>
                        </a:rPr>
                        <a:t>Though Verizon does cast</a:t>
                      </a:r>
                      <a:r>
                        <a:rPr lang="en-US" sz="900">
                          <a:latin typeface="Arial"/>
                          <a:ea typeface="Arial"/>
                          <a:cs typeface="Arial"/>
                          <a:sym typeface="Arial"/>
                        </a:rPr>
                        <a:t> a wide net around social media channels, it does not have a specific “Verizon Accessibility” focus. However, there are quite a few places where we can leverage and integrate progressive content, such as LinkedIn and on Twitter. </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900">
                        <a:latin typeface="Arial"/>
                        <a:ea typeface="Arial"/>
                        <a:cs typeface="Arial"/>
                        <a:sym typeface="Arial"/>
                      </a:endParaRPr>
                    </a:p>
                    <a:p>
                      <a:pPr indent="0" lvl="0" marL="0" marR="0" rtl="0" algn="ctr">
                        <a:spcBef>
                          <a:spcPts val="0"/>
                        </a:spcBef>
                        <a:spcAft>
                          <a:spcPts val="0"/>
                        </a:spcAft>
                        <a:buNone/>
                      </a:pPr>
                      <a:r>
                        <a:rPr lang="en-US" sz="900">
                          <a:latin typeface="Arial"/>
                          <a:ea typeface="Arial"/>
                          <a:cs typeface="Arial"/>
                          <a:sym typeface="Arial"/>
                        </a:rPr>
                        <a:t>4</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High</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77275">
                <a:tc>
                  <a:txBody>
                    <a:bodyPr/>
                    <a:lstStyle/>
                    <a:p>
                      <a:pPr indent="0" lvl="0" marL="0" marR="0" rtl="0" algn="l">
                        <a:spcBef>
                          <a:spcPts val="0"/>
                        </a:spcBef>
                        <a:spcAft>
                          <a:spcPts val="0"/>
                        </a:spcAft>
                        <a:buNone/>
                      </a:pPr>
                      <a:r>
                        <a:rPr lang="en-US" sz="900">
                          <a:latin typeface="Arial"/>
                          <a:ea typeface="Arial"/>
                          <a:cs typeface="Arial"/>
                          <a:sym typeface="Arial"/>
                        </a:rPr>
                        <a:t>Awards</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900">
                          <a:latin typeface="Arial"/>
                          <a:ea typeface="Arial"/>
                          <a:cs typeface="Arial"/>
                          <a:sym typeface="Arial"/>
                        </a:rPr>
                        <a:t>Currently,</a:t>
                      </a:r>
                      <a:r>
                        <a:rPr lang="en-US" sz="900">
                          <a:latin typeface="Arial"/>
                          <a:ea typeface="Arial"/>
                          <a:cs typeface="Arial"/>
                          <a:sym typeface="Arial"/>
                        </a:rPr>
                        <a:t> we don’t have a great deal to show for A11y -specific awards, but could develop some potential areas to showcase </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3</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High</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80050">
                <a:tc>
                  <a:txBody>
                    <a:bodyPr/>
                    <a:lstStyle/>
                    <a:p>
                      <a:pPr indent="0" lvl="0" marL="0" marR="0" rtl="0" algn="l">
                        <a:spcBef>
                          <a:spcPts val="0"/>
                        </a:spcBef>
                        <a:spcAft>
                          <a:spcPts val="0"/>
                        </a:spcAft>
                        <a:buNone/>
                      </a:pPr>
                      <a:r>
                        <a:rPr lang="en-US" sz="900">
                          <a:latin typeface="Arial"/>
                          <a:ea typeface="Arial"/>
                          <a:cs typeface="Arial"/>
                          <a:sym typeface="Arial"/>
                        </a:rPr>
                        <a:t>A11y Support Center</a:t>
                      </a:r>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900">
                          <a:latin typeface="Arial"/>
                          <a:ea typeface="Arial"/>
                          <a:cs typeface="Arial"/>
                          <a:sym typeface="Arial"/>
                        </a:rPr>
                        <a:t>We have the strongest support </a:t>
                      </a:r>
                      <a:r>
                        <a:rPr lang="en-US" sz="900">
                          <a:latin typeface="Arial"/>
                          <a:ea typeface="Arial"/>
                          <a:cs typeface="Arial"/>
                          <a:sym typeface="Arial"/>
                        </a:rPr>
                        <a:t>in the NACS Center, a resource that has been identified as being a cut above the rest. </a:t>
                      </a:r>
                      <a:br>
                        <a:rPr lang="en-US" sz="900">
                          <a:latin typeface="Arial"/>
                          <a:ea typeface="Arial"/>
                          <a:cs typeface="Arial"/>
                          <a:sym typeface="Arial"/>
                        </a:rPr>
                      </a:br>
                      <a:r>
                        <a:rPr b="1" i="1" lang="en-US" sz="900">
                          <a:latin typeface="Arial"/>
                          <a:ea typeface="Arial"/>
                          <a:cs typeface="Arial"/>
                          <a:sym typeface="Arial"/>
                        </a:rPr>
                        <a:t>Are the PR and Branding opportunities are off the map?</a:t>
                      </a:r>
                      <a:endParaRPr b="1" i="1"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5</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high</a:t>
                      </a:r>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87" name="Google Shape;287;p43"/>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1" i="0" lang="en-US" sz="700" u="none" cap="none" strike="noStrike">
                <a:solidFill>
                  <a:schemeClr val="dk1"/>
                </a:solidFill>
                <a:latin typeface="Arial"/>
                <a:ea typeface="Arial"/>
                <a:cs typeface="Arial"/>
                <a:sym typeface="Arial"/>
              </a:rPr>
              <a:t>‹#›</a:t>
            </a:fld>
            <a:endParaRPr b="1" i="0" sz="700" u="none" cap="none" strike="noStrike">
              <a:solidFill>
                <a:schemeClr val="dk1"/>
              </a:solidFill>
              <a:latin typeface="Arial"/>
              <a:ea typeface="Arial"/>
              <a:cs typeface="Arial"/>
              <a:sym typeface="Arial"/>
            </a:endParaRPr>
          </a:p>
        </p:txBody>
      </p:sp>
      <p:sp>
        <p:nvSpPr>
          <p:cNvPr id="288" name="Google Shape;288;p43"/>
          <p:cNvSpPr txBox="1"/>
          <p:nvPr/>
        </p:nvSpPr>
        <p:spPr>
          <a:xfrm>
            <a:off x="515622" y="86799"/>
            <a:ext cx="7964350" cy="6771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rgbClr val="C00000"/>
                </a:solidFill>
                <a:latin typeface="Arial"/>
                <a:ea typeface="Arial"/>
                <a:cs typeface="Arial"/>
                <a:sym typeface="Arial"/>
              </a:rPr>
              <a:t>Comparative Analysis of Verizon </a:t>
            </a:r>
            <a:br>
              <a:rPr b="1" i="0" lang="en-US" sz="1200" u="none" cap="none" strike="noStrike">
                <a:solidFill>
                  <a:schemeClr val="dk1"/>
                </a:solidFill>
                <a:latin typeface="Arial"/>
                <a:ea typeface="Arial"/>
                <a:cs typeface="Arial"/>
                <a:sym typeface="Arial"/>
              </a:rPr>
            </a:br>
            <a:r>
              <a:rPr b="1" i="0" lang="en-US" sz="1100" u="none" cap="none" strike="noStrike">
                <a:solidFill>
                  <a:schemeClr val="dk1"/>
                </a:solidFill>
                <a:latin typeface="Arial"/>
                <a:ea typeface="Arial"/>
                <a:cs typeface="Arial"/>
                <a:sym typeface="Arial"/>
              </a:rPr>
              <a:t>Accessibility Support &amp; Services (1 of 2)</a:t>
            </a:r>
            <a:endParaRPr sz="900">
              <a:solidFill>
                <a:schemeClr val="dk1"/>
              </a:solidFill>
              <a:latin typeface="Arial"/>
              <a:ea typeface="Arial"/>
              <a:cs typeface="Arial"/>
              <a:sym typeface="Arial"/>
            </a:endParaRPr>
          </a:p>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graphicFrame>
        <p:nvGraphicFramePr>
          <p:cNvPr id="294" name="Google Shape;294;p44"/>
          <p:cNvGraphicFramePr/>
          <p:nvPr/>
        </p:nvGraphicFramePr>
        <p:xfrm>
          <a:off x="679198" y="987807"/>
          <a:ext cx="3000000" cy="3000000"/>
        </p:xfrm>
        <a:graphic>
          <a:graphicData uri="http://schemas.openxmlformats.org/drawingml/2006/table">
            <a:tbl>
              <a:tblPr bandRow="1" firstRow="1">
                <a:noFill/>
                <a:tableStyleId>{650BEE35-E3EF-4BBA-9CF4-B72866391EEB}</a:tableStyleId>
              </a:tblPr>
              <a:tblGrid>
                <a:gridCol w="1383650"/>
                <a:gridCol w="4979325"/>
                <a:gridCol w="749300"/>
                <a:gridCol w="850900"/>
              </a:tblGrid>
              <a:tr h="388625">
                <a:tc>
                  <a:txBody>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Category</a:t>
                      </a:r>
                      <a:endParaRPr sz="1100">
                        <a:solidFill>
                          <a:srgbClr val="000000"/>
                        </a:solidFill>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2EAFF"/>
                    </a:solidFill>
                  </a:tcPr>
                </a:tc>
                <a:tc>
                  <a:txBody>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Analysis</a:t>
                      </a:r>
                      <a:endParaRPr sz="1100">
                        <a:solidFill>
                          <a:srgbClr val="000000"/>
                        </a:solidFill>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2EAFF"/>
                    </a:solidFill>
                  </a:tcPr>
                </a:tc>
                <a:tc>
                  <a:txBody>
                    <a:bodyPr/>
                    <a:lstStyle/>
                    <a:p>
                      <a:pPr indent="0" lvl="0" marL="0" marR="0" rtl="0" algn="ctr">
                        <a:spcBef>
                          <a:spcPts val="0"/>
                        </a:spcBef>
                        <a:spcAft>
                          <a:spcPts val="0"/>
                        </a:spcAft>
                        <a:buNone/>
                      </a:pPr>
                      <a:r>
                        <a:rPr lang="en-US" sz="1100">
                          <a:solidFill>
                            <a:srgbClr val="000000"/>
                          </a:solidFill>
                          <a:latin typeface="Arial"/>
                          <a:ea typeface="Arial"/>
                          <a:cs typeface="Arial"/>
                          <a:sym typeface="Arial"/>
                        </a:rPr>
                        <a:t>Value</a:t>
                      </a:r>
                      <a:r>
                        <a:rPr lang="en-US" sz="1100">
                          <a:solidFill>
                            <a:srgbClr val="000000"/>
                          </a:solidFill>
                          <a:latin typeface="Arial"/>
                          <a:ea typeface="Arial"/>
                          <a:cs typeface="Arial"/>
                          <a:sym typeface="Arial"/>
                        </a:rPr>
                        <a:t> (1-5)</a:t>
                      </a:r>
                      <a:endParaRPr sz="1100">
                        <a:solidFill>
                          <a:srgbClr val="000000"/>
                        </a:solidFill>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2EAFF"/>
                    </a:solidFill>
                  </a:tcPr>
                </a:tc>
                <a:tc>
                  <a:txBody>
                    <a:bodyPr/>
                    <a:lstStyle/>
                    <a:p>
                      <a:pPr indent="0" lvl="0" marL="0" marR="0" rtl="0" algn="l">
                        <a:spcBef>
                          <a:spcPts val="0"/>
                        </a:spcBef>
                        <a:spcAft>
                          <a:spcPts val="0"/>
                        </a:spcAft>
                        <a:buNone/>
                      </a:pPr>
                      <a:r>
                        <a:rPr lang="en-US" sz="1100">
                          <a:solidFill>
                            <a:srgbClr val="000000"/>
                          </a:solidFill>
                          <a:latin typeface="Arial"/>
                          <a:ea typeface="Arial"/>
                          <a:cs typeface="Arial"/>
                          <a:sym typeface="Arial"/>
                        </a:rPr>
                        <a:t>Impact Level</a:t>
                      </a:r>
                      <a:endParaRPr sz="1100">
                        <a:solidFill>
                          <a:srgbClr val="000000"/>
                        </a:solidFill>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2EAFF"/>
                    </a:solidFill>
                  </a:tcPr>
                </a:tc>
              </a:tr>
              <a:tr h="342900">
                <a:tc>
                  <a:txBody>
                    <a:bodyPr/>
                    <a:lstStyle/>
                    <a:p>
                      <a:pPr indent="0" lvl="0" marL="0" marR="0" rtl="0" algn="l">
                        <a:spcBef>
                          <a:spcPts val="0"/>
                        </a:spcBef>
                        <a:spcAft>
                          <a:spcPts val="0"/>
                        </a:spcAft>
                        <a:buNone/>
                      </a:pPr>
                      <a:r>
                        <a:rPr lang="en-US" sz="900">
                          <a:latin typeface="Arial"/>
                          <a:ea typeface="Arial"/>
                          <a:cs typeface="Arial"/>
                          <a:sym typeface="Arial"/>
                        </a:rPr>
                        <a:t>Customer Experience</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i="0" lang="en-US" sz="900">
                          <a:latin typeface="Arial"/>
                          <a:ea typeface="Arial"/>
                          <a:cs typeface="Arial"/>
                          <a:sym typeface="Arial"/>
                        </a:rPr>
                        <a:t>Navigation can be improved to help visitors more easily find accessibility content. Consider the examples given on slides 46-49.</a:t>
                      </a:r>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3</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High</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900">
                <a:tc>
                  <a:txBody>
                    <a:bodyPr/>
                    <a:lstStyle/>
                    <a:p>
                      <a:pPr indent="0" lvl="0" marL="0" marR="0" rtl="0" algn="l">
                        <a:spcBef>
                          <a:spcPts val="0"/>
                        </a:spcBef>
                        <a:spcAft>
                          <a:spcPts val="0"/>
                        </a:spcAft>
                        <a:buNone/>
                      </a:pPr>
                      <a:r>
                        <a:rPr lang="en-US" sz="900">
                          <a:latin typeface="Arial"/>
                          <a:ea typeface="Arial"/>
                          <a:cs typeface="Arial"/>
                          <a:sym typeface="Arial"/>
                        </a:rPr>
                        <a:t>A11y</a:t>
                      </a:r>
                      <a:r>
                        <a:rPr lang="en-US" sz="900">
                          <a:latin typeface="Arial"/>
                          <a:ea typeface="Arial"/>
                          <a:cs typeface="Arial"/>
                          <a:sym typeface="Arial"/>
                        </a:rPr>
                        <a:t> </a:t>
                      </a:r>
                      <a:r>
                        <a:rPr lang="en-US" sz="900">
                          <a:latin typeface="Arial"/>
                          <a:ea typeface="Arial"/>
                          <a:cs typeface="Arial"/>
                          <a:sym typeface="Arial"/>
                        </a:rPr>
                        <a:t>Overview &amp; PDF Download</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900">
                          <a:latin typeface="Arial"/>
                          <a:ea typeface="Arial"/>
                          <a:cs typeface="Arial"/>
                          <a:sym typeface="Arial"/>
                        </a:rPr>
                        <a:t>We don’t have this resource yet, but what’s stopping</a:t>
                      </a:r>
                      <a:r>
                        <a:rPr lang="en-US" sz="900">
                          <a:latin typeface="Arial"/>
                          <a:ea typeface="Arial"/>
                          <a:cs typeface="Arial"/>
                          <a:sym typeface="Arial"/>
                        </a:rPr>
                        <a:t> us from creating and offering this critical A11y content</a:t>
                      </a:r>
                      <a:r>
                        <a:rPr lang="en-US" sz="900">
                          <a:latin typeface="Arial"/>
                          <a:ea typeface="Arial"/>
                          <a:cs typeface="Arial"/>
                          <a:sym typeface="Arial"/>
                        </a:rPr>
                        <a:t>?</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1</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High</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17225">
                <a:tc>
                  <a:txBody>
                    <a:bodyPr/>
                    <a:lstStyle/>
                    <a:p>
                      <a:pPr indent="0" lvl="0" marL="0" marR="0" rtl="0" algn="l">
                        <a:spcBef>
                          <a:spcPts val="0"/>
                        </a:spcBef>
                        <a:spcAft>
                          <a:spcPts val="0"/>
                        </a:spcAft>
                        <a:buNone/>
                      </a:pPr>
                      <a:r>
                        <a:t/>
                      </a:r>
                      <a:endParaRPr sz="900">
                        <a:latin typeface="Arial"/>
                        <a:ea typeface="Arial"/>
                        <a:cs typeface="Arial"/>
                        <a:sym typeface="Arial"/>
                      </a:endParaRPr>
                    </a:p>
                    <a:p>
                      <a:pPr indent="0" lvl="0" marL="0" marR="0" rtl="0" algn="l">
                        <a:spcBef>
                          <a:spcPts val="0"/>
                        </a:spcBef>
                        <a:spcAft>
                          <a:spcPts val="0"/>
                        </a:spcAft>
                        <a:buNone/>
                      </a:pPr>
                      <a:r>
                        <a:rPr lang="en-US" sz="900">
                          <a:latin typeface="Arial"/>
                          <a:ea typeface="Arial"/>
                          <a:cs typeface="Arial"/>
                          <a:sym typeface="Arial"/>
                        </a:rPr>
                        <a:t>Video channels</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Font typeface="Arial"/>
                        <a:buNone/>
                      </a:pPr>
                      <a:r>
                        <a:rPr lang="en-US" sz="900">
                          <a:latin typeface="Arial"/>
                          <a:ea typeface="Arial"/>
                          <a:cs typeface="Arial"/>
                          <a:sym typeface="Arial"/>
                        </a:rPr>
                        <a:t>Even though we have a YouTube channel ,</a:t>
                      </a:r>
                      <a:r>
                        <a:rPr lang="en-US" sz="900">
                          <a:latin typeface="Arial"/>
                          <a:ea typeface="Arial"/>
                          <a:cs typeface="Arial"/>
                          <a:sym typeface="Arial"/>
                        </a:rPr>
                        <a:t> does it provide enough content on A11y support? </a:t>
                      </a:r>
                      <a:r>
                        <a:rPr b="0" i="0" lang="en-US" sz="900" u="sng">
                          <a:solidFill>
                            <a:schemeClr val="hlink"/>
                          </a:solidFill>
                          <a:latin typeface="Arial"/>
                          <a:ea typeface="Arial"/>
                          <a:cs typeface="Arial"/>
                          <a:sym typeface="Arial"/>
                          <a:hlinkClick r:id="rId3"/>
                        </a:rPr>
                        <a:t>https://www.youtube.com/verizon</a:t>
                      </a:r>
                      <a:r>
                        <a:rPr b="0" i="0" lang="en-US" sz="900">
                          <a:solidFill>
                            <a:schemeClr val="dk1"/>
                          </a:solidFill>
                          <a:latin typeface="Arial"/>
                          <a:ea typeface="Arial"/>
                          <a:cs typeface="Arial"/>
                          <a:sym typeface="Arial"/>
                        </a:rPr>
                        <a:t>  Or, are PWD</a:t>
                      </a:r>
                      <a:r>
                        <a:rPr b="0" i="0" lang="en-US" sz="900">
                          <a:solidFill>
                            <a:schemeClr val="dk1"/>
                          </a:solidFill>
                          <a:latin typeface="Arial"/>
                          <a:ea typeface="Arial"/>
                          <a:cs typeface="Arial"/>
                          <a:sym typeface="Arial"/>
                        </a:rPr>
                        <a:t> less likely to look here for content? What about others who can become inspired by what we do?</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3</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Med</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78125">
                <a:tc>
                  <a:txBody>
                    <a:bodyPr/>
                    <a:lstStyle/>
                    <a:p>
                      <a:pPr indent="0" lvl="0" marL="0" marR="0" rtl="0" algn="l">
                        <a:spcBef>
                          <a:spcPts val="0"/>
                        </a:spcBef>
                        <a:spcAft>
                          <a:spcPts val="0"/>
                        </a:spcAft>
                        <a:buNone/>
                      </a:pPr>
                      <a:r>
                        <a:rPr lang="en-US" sz="900">
                          <a:latin typeface="Arial"/>
                          <a:ea typeface="Arial"/>
                          <a:cs typeface="Arial"/>
                          <a:sym typeface="Arial"/>
                        </a:rPr>
                        <a:t>Products</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900">
                          <a:latin typeface="Arial"/>
                          <a:ea typeface="Arial"/>
                          <a:cs typeface="Arial"/>
                          <a:sym typeface="Arial"/>
                        </a:rPr>
                        <a:t>Mobile First, along</a:t>
                      </a:r>
                      <a:r>
                        <a:rPr lang="en-US" sz="900">
                          <a:latin typeface="Arial"/>
                          <a:ea typeface="Arial"/>
                          <a:cs typeface="Arial"/>
                          <a:sym typeface="Arial"/>
                        </a:rPr>
                        <a:t> with many other new products, continue to roll out.</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5</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High</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78125">
                <a:tc>
                  <a:txBody>
                    <a:bodyPr/>
                    <a:lstStyle/>
                    <a:p>
                      <a:pPr indent="0" lvl="0" marL="0" marR="0" rtl="0" algn="l">
                        <a:spcBef>
                          <a:spcPts val="0"/>
                        </a:spcBef>
                        <a:spcAft>
                          <a:spcPts val="0"/>
                        </a:spcAft>
                        <a:buNone/>
                      </a:pPr>
                      <a:r>
                        <a:rPr lang="en-US" sz="900">
                          <a:latin typeface="Arial"/>
                          <a:ea typeface="Arial"/>
                          <a:cs typeface="Arial"/>
                          <a:sym typeface="Arial"/>
                        </a:rPr>
                        <a:t>A11y Compliant</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900">
                          <a:solidFill>
                            <a:schemeClr val="dk1"/>
                          </a:solidFill>
                          <a:latin typeface="Arial"/>
                          <a:ea typeface="Arial"/>
                          <a:cs typeface="Arial"/>
                          <a:sym typeface="Arial"/>
                        </a:rPr>
                        <a:t>Based on the comparative WCAG automated tool, POWERMAPPER.</a:t>
                      </a:r>
                      <a:endParaRPr sz="900">
                        <a:solidFill>
                          <a:schemeClr val="dk1"/>
                        </a:solidFill>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3</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High</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78125">
                <a:tc>
                  <a:txBody>
                    <a:bodyPr/>
                    <a:lstStyle/>
                    <a:p>
                      <a:pPr indent="0" lvl="0" marL="0" marR="0" rtl="0" algn="l">
                        <a:spcBef>
                          <a:spcPts val="0"/>
                        </a:spcBef>
                        <a:spcAft>
                          <a:spcPts val="0"/>
                        </a:spcAft>
                        <a:buNone/>
                      </a:pPr>
                      <a:r>
                        <a:rPr lang="en-US" sz="900">
                          <a:latin typeface="Arial"/>
                          <a:ea typeface="Arial"/>
                          <a:cs typeface="Arial"/>
                          <a:sym typeface="Arial"/>
                        </a:rPr>
                        <a:t>Forums</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900">
                          <a:latin typeface="Arial"/>
                          <a:ea typeface="Arial"/>
                          <a:cs typeface="Arial"/>
                          <a:sym typeface="Arial"/>
                        </a:rPr>
                        <a:t>There are Verizon</a:t>
                      </a:r>
                      <a:r>
                        <a:rPr lang="en-US" sz="900">
                          <a:latin typeface="Arial"/>
                          <a:ea typeface="Arial"/>
                          <a:cs typeface="Arial"/>
                          <a:sym typeface="Arial"/>
                        </a:rPr>
                        <a:t> Forums but not A11y specific forums (?)</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3</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Low</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900">
                <a:tc>
                  <a:txBody>
                    <a:bodyPr/>
                    <a:lstStyle/>
                    <a:p>
                      <a:pPr indent="0" lvl="0" marL="0" marR="0" rtl="0" algn="l">
                        <a:spcBef>
                          <a:spcPts val="0"/>
                        </a:spcBef>
                        <a:spcAft>
                          <a:spcPts val="0"/>
                        </a:spcAft>
                        <a:buNone/>
                      </a:pPr>
                      <a:r>
                        <a:rPr lang="en-US" sz="900">
                          <a:latin typeface="Arial"/>
                          <a:ea typeface="Arial"/>
                          <a:cs typeface="Arial"/>
                          <a:sym typeface="Arial"/>
                        </a:rPr>
                        <a:t>Blogs</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900">
                          <a:latin typeface="Arial"/>
                          <a:ea typeface="Arial"/>
                          <a:cs typeface="Arial"/>
                          <a:sym typeface="Arial"/>
                        </a:rPr>
                        <a:t>We have a lot of content that showcases </a:t>
                      </a:r>
                      <a:r>
                        <a:rPr lang="en-US" sz="900">
                          <a:latin typeface="Arial"/>
                          <a:ea typeface="Arial"/>
                          <a:cs typeface="Arial"/>
                          <a:sym typeface="Arial"/>
                        </a:rPr>
                        <a:t>what we do, but we could do more with an A11y Blog. </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3</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Low</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80050">
                <a:tc>
                  <a:txBody>
                    <a:bodyPr/>
                    <a:lstStyle/>
                    <a:p>
                      <a:pPr indent="0" lvl="0" marL="0" marR="0" rtl="0" algn="l">
                        <a:spcBef>
                          <a:spcPts val="0"/>
                        </a:spcBef>
                        <a:spcAft>
                          <a:spcPts val="0"/>
                        </a:spcAft>
                        <a:buNone/>
                      </a:pPr>
                      <a:r>
                        <a:rPr lang="en-US" sz="900">
                          <a:latin typeface="Arial"/>
                          <a:ea typeface="Arial"/>
                          <a:cs typeface="Arial"/>
                          <a:sym typeface="Arial"/>
                        </a:rPr>
                        <a:t>SEO, Search &amp; Search Results</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900">
                          <a:latin typeface="Arial"/>
                          <a:ea typeface="Arial"/>
                          <a:cs typeface="Arial"/>
                          <a:sym typeface="Arial"/>
                        </a:rPr>
                        <a:t>A Verizon search, using the term “Accessibility” returned</a:t>
                      </a:r>
                      <a:r>
                        <a:rPr lang="en-US" sz="900">
                          <a:latin typeface="Arial"/>
                          <a:ea typeface="Arial"/>
                          <a:cs typeface="Arial"/>
                          <a:sym typeface="Arial"/>
                        </a:rPr>
                        <a:t> 241 results. Notwithstanding a higher total number of results on AT&amp;T, Verizon has more meaningful results and information.</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5</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900">
                          <a:latin typeface="Arial"/>
                          <a:ea typeface="Arial"/>
                          <a:cs typeface="Arial"/>
                          <a:sym typeface="Arial"/>
                        </a:rPr>
                        <a:t>High</a:t>
                      </a:r>
                      <a:endParaRPr sz="900">
                        <a:latin typeface="Arial"/>
                        <a:ea typeface="Arial"/>
                        <a:cs typeface="Arial"/>
                        <a:sym typeface="Arial"/>
                      </a:endParaRPr>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95" name="Google Shape;295;p44"/>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1" lang="en-US" sz="700">
                <a:solidFill>
                  <a:schemeClr val="dk1"/>
                </a:solidFill>
                <a:latin typeface="Arial"/>
                <a:ea typeface="Arial"/>
                <a:cs typeface="Arial"/>
                <a:sym typeface="Arial"/>
              </a:rPr>
              <a:t>‹#›</a:t>
            </a:fld>
            <a:endParaRPr b="1" sz="700">
              <a:solidFill>
                <a:schemeClr val="dk1"/>
              </a:solidFill>
              <a:latin typeface="Arial"/>
              <a:ea typeface="Arial"/>
              <a:cs typeface="Arial"/>
              <a:sym typeface="Arial"/>
            </a:endParaRPr>
          </a:p>
        </p:txBody>
      </p:sp>
      <p:sp>
        <p:nvSpPr>
          <p:cNvPr id="296" name="Google Shape;296;p44"/>
          <p:cNvSpPr txBox="1"/>
          <p:nvPr/>
        </p:nvSpPr>
        <p:spPr>
          <a:xfrm>
            <a:off x="612686" y="315672"/>
            <a:ext cx="7964350" cy="6771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C00000"/>
                </a:solidFill>
                <a:latin typeface="Arial"/>
                <a:ea typeface="Arial"/>
                <a:cs typeface="Arial"/>
                <a:sym typeface="Arial"/>
              </a:rPr>
              <a:t>Comparative Analysis of Verizon</a:t>
            </a:r>
            <a:r>
              <a:rPr b="1" lang="en-US" sz="1800">
                <a:solidFill>
                  <a:srgbClr val="565858"/>
                </a:solidFill>
                <a:latin typeface="Arial"/>
                <a:ea typeface="Arial"/>
                <a:cs typeface="Arial"/>
                <a:sym typeface="Arial"/>
              </a:rPr>
              <a:t> </a:t>
            </a:r>
            <a:br>
              <a:rPr b="1" lang="en-US" sz="1200">
                <a:solidFill>
                  <a:schemeClr val="dk1"/>
                </a:solidFill>
                <a:latin typeface="Arial"/>
                <a:ea typeface="Arial"/>
                <a:cs typeface="Arial"/>
                <a:sym typeface="Arial"/>
              </a:rPr>
            </a:br>
            <a:r>
              <a:rPr b="1" lang="en-US" sz="1100">
                <a:solidFill>
                  <a:schemeClr val="dk1"/>
                </a:solidFill>
                <a:latin typeface="Arial"/>
                <a:ea typeface="Arial"/>
                <a:cs typeface="Arial"/>
                <a:sym typeface="Arial"/>
              </a:rPr>
              <a:t>Accessibility Support &amp; Services (2 of 2)</a:t>
            </a:r>
            <a:endParaRPr sz="900">
              <a:solidFill>
                <a:schemeClr val="dk1"/>
              </a:solidFill>
              <a:latin typeface="Arial"/>
              <a:ea typeface="Arial"/>
              <a:cs typeface="Arial"/>
              <a:sym typeface="Arial"/>
            </a:endParaRPr>
          </a:p>
          <a:p>
            <a:pPr indent="0" lvl="0" marL="0" marR="0" rtl="0" algn="l">
              <a:spcBef>
                <a:spcPts val="0"/>
              </a:spcBef>
              <a:spcAft>
                <a:spcPts val="0"/>
              </a:spcAft>
              <a:buNone/>
            </a:pPr>
            <a:r>
              <a:t/>
            </a:r>
            <a:endParaRPr sz="9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descr="inspiration-2.jpeg" id="302" name="Google Shape;302;p45"/>
          <p:cNvPicPr preferRelativeResize="0"/>
          <p:nvPr>
            <p:ph idx="2" type="pic"/>
          </p:nvPr>
        </p:nvPicPr>
        <p:blipFill rotWithShape="1">
          <a:blip r:embed="rId3">
            <a:alphaModFix/>
          </a:blip>
          <a:srcRect b="0" l="0" r="0" t="0"/>
          <a:stretch/>
        </p:blipFill>
        <p:spPr>
          <a:xfrm>
            <a:off x="1" y="-473792"/>
            <a:ext cx="9329056" cy="6214356"/>
          </a:xfrm>
          <a:prstGeom prst="rect">
            <a:avLst/>
          </a:prstGeom>
          <a:noFill/>
          <a:ln>
            <a:noFill/>
          </a:ln>
        </p:spPr>
      </p:pic>
      <p:sp>
        <p:nvSpPr>
          <p:cNvPr id="303" name="Google Shape;303;p45"/>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1" lang="en-US" sz="700">
                <a:solidFill>
                  <a:schemeClr val="dk1"/>
                </a:solidFill>
                <a:latin typeface="Arial"/>
                <a:ea typeface="Arial"/>
                <a:cs typeface="Arial"/>
                <a:sym typeface="Arial"/>
              </a:rPr>
              <a:t>‹#›</a:t>
            </a:fld>
            <a:endParaRPr b="1" sz="700">
              <a:solidFill>
                <a:schemeClr val="dk1"/>
              </a:solidFill>
              <a:latin typeface="Arial"/>
              <a:ea typeface="Arial"/>
              <a:cs typeface="Arial"/>
              <a:sym typeface="Arial"/>
            </a:endParaRPr>
          </a:p>
        </p:txBody>
      </p:sp>
      <p:sp>
        <p:nvSpPr>
          <p:cNvPr id="304" name="Google Shape;304;p45"/>
          <p:cNvSpPr txBox="1"/>
          <p:nvPr/>
        </p:nvSpPr>
        <p:spPr>
          <a:xfrm>
            <a:off x="1175678" y="651972"/>
            <a:ext cx="6008895"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600">
                <a:solidFill>
                  <a:srgbClr val="9F2016"/>
                </a:solidFill>
                <a:latin typeface="Arial"/>
                <a:ea typeface="Arial"/>
                <a:cs typeface="Arial"/>
                <a:sym typeface="Arial"/>
              </a:rPr>
              <a:t>Solutions</a:t>
            </a:r>
            <a:endParaRPr b="1" sz="6600">
              <a:solidFill>
                <a:srgbClr val="9F201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6"/>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1" lang="en-US" sz="700">
                <a:solidFill>
                  <a:schemeClr val="dk1"/>
                </a:solidFill>
                <a:latin typeface="Arial"/>
                <a:ea typeface="Arial"/>
                <a:cs typeface="Arial"/>
                <a:sym typeface="Arial"/>
              </a:rPr>
              <a:t>‹#›</a:t>
            </a:fld>
            <a:endParaRPr b="1" sz="700">
              <a:solidFill>
                <a:schemeClr val="dk1"/>
              </a:solidFill>
              <a:latin typeface="Arial"/>
              <a:ea typeface="Arial"/>
              <a:cs typeface="Arial"/>
              <a:sym typeface="Arial"/>
            </a:endParaRPr>
          </a:p>
        </p:txBody>
      </p:sp>
      <p:sp>
        <p:nvSpPr>
          <p:cNvPr id="311" name="Google Shape;311;p46"/>
          <p:cNvSpPr txBox="1"/>
          <p:nvPr/>
        </p:nvSpPr>
        <p:spPr>
          <a:xfrm>
            <a:off x="1072017" y="547983"/>
            <a:ext cx="6045300" cy="73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1.  Consolidation and embellishment of Verizon Accessibility Resources</a:t>
            </a:r>
            <a:endParaRPr sz="1200">
              <a:solidFill>
                <a:schemeClr val="dk1"/>
              </a:solidFill>
              <a:latin typeface="Arial"/>
              <a:ea typeface="Arial"/>
              <a:cs typeface="Arial"/>
              <a:sym typeface="Arial"/>
            </a:endParaRPr>
          </a:p>
        </p:txBody>
      </p:sp>
      <p:grpSp>
        <p:nvGrpSpPr>
          <p:cNvPr id="312" name="Google Shape;312;p46"/>
          <p:cNvGrpSpPr/>
          <p:nvPr/>
        </p:nvGrpSpPr>
        <p:grpSpPr>
          <a:xfrm>
            <a:off x="707182" y="796522"/>
            <a:ext cx="7810104" cy="3390784"/>
            <a:chOff x="676444" y="926836"/>
            <a:chExt cx="7810104" cy="3390784"/>
          </a:xfrm>
        </p:grpSpPr>
        <p:grpSp>
          <p:nvGrpSpPr>
            <p:cNvPr id="313" name="Google Shape;313;p46"/>
            <p:cNvGrpSpPr/>
            <p:nvPr/>
          </p:nvGrpSpPr>
          <p:grpSpPr>
            <a:xfrm>
              <a:off x="676444" y="926836"/>
              <a:ext cx="7810104" cy="3390784"/>
              <a:chOff x="-4349032" y="-1493446"/>
              <a:chExt cx="15755025" cy="7911197"/>
            </a:xfrm>
          </p:grpSpPr>
          <p:pic>
            <p:nvPicPr>
              <p:cNvPr id="314" name="Google Shape;314;p46"/>
              <p:cNvPicPr preferRelativeResize="0"/>
              <p:nvPr/>
            </p:nvPicPr>
            <p:blipFill rotWithShape="1">
              <a:blip r:embed="rId3">
                <a:alphaModFix/>
              </a:blip>
              <a:srcRect b="0" l="0" r="0" t="0"/>
              <a:stretch/>
            </p:blipFill>
            <p:spPr>
              <a:xfrm>
                <a:off x="1178017" y="534634"/>
                <a:ext cx="4766193" cy="3582507"/>
              </a:xfrm>
              <a:prstGeom prst="rect">
                <a:avLst/>
              </a:prstGeom>
              <a:noFill/>
              <a:ln cap="flat" cmpd="sng" w="9525">
                <a:solidFill>
                  <a:srgbClr val="A5A5A5"/>
                </a:solidFill>
                <a:prstDash val="solid"/>
                <a:miter lim="8000"/>
                <a:headEnd len="sm" w="sm" type="none"/>
                <a:tailEnd len="sm" w="sm" type="none"/>
              </a:ln>
            </p:spPr>
          </p:pic>
          <p:pic>
            <p:nvPicPr>
              <p:cNvPr id="315" name="Google Shape;315;p46"/>
              <p:cNvPicPr preferRelativeResize="0"/>
              <p:nvPr/>
            </p:nvPicPr>
            <p:blipFill rotWithShape="1">
              <a:blip r:embed="rId4">
                <a:alphaModFix/>
              </a:blip>
              <a:srcRect b="0" l="0" r="0" t="0"/>
              <a:stretch/>
            </p:blipFill>
            <p:spPr>
              <a:xfrm rot="655393">
                <a:off x="-1367880" y="3115612"/>
                <a:ext cx="2908065" cy="2734101"/>
              </a:xfrm>
              <a:prstGeom prst="rect">
                <a:avLst/>
              </a:prstGeom>
              <a:noFill/>
              <a:ln cap="flat" cmpd="sng" w="9525">
                <a:solidFill>
                  <a:srgbClr val="A5A5A5"/>
                </a:solidFill>
                <a:prstDash val="solid"/>
                <a:miter lim="8000"/>
                <a:headEnd len="sm" w="sm" type="none"/>
                <a:tailEnd len="sm" w="sm" type="none"/>
              </a:ln>
            </p:spPr>
          </p:pic>
          <p:pic>
            <p:nvPicPr>
              <p:cNvPr id="316" name="Google Shape;316;p46"/>
              <p:cNvPicPr preferRelativeResize="0"/>
              <p:nvPr/>
            </p:nvPicPr>
            <p:blipFill rotWithShape="1">
              <a:blip r:embed="rId5">
                <a:alphaModFix/>
              </a:blip>
              <a:srcRect b="0" l="0" r="0" t="0"/>
              <a:stretch/>
            </p:blipFill>
            <p:spPr>
              <a:xfrm rot="-751827">
                <a:off x="-4095321" y="1487292"/>
                <a:ext cx="3006020" cy="2668823"/>
              </a:xfrm>
              <a:prstGeom prst="rect">
                <a:avLst/>
              </a:prstGeom>
              <a:noFill/>
              <a:ln cap="flat" cmpd="sng" w="9525">
                <a:solidFill>
                  <a:srgbClr val="A5A5A5"/>
                </a:solidFill>
                <a:prstDash val="solid"/>
                <a:miter lim="8000"/>
                <a:headEnd len="sm" w="sm" type="none"/>
                <a:tailEnd len="sm" w="sm" type="none"/>
              </a:ln>
            </p:spPr>
          </p:pic>
          <p:pic>
            <p:nvPicPr>
              <p:cNvPr descr="IMG_3573.PNG" id="317" name="Google Shape;317;p46"/>
              <p:cNvPicPr preferRelativeResize="0"/>
              <p:nvPr/>
            </p:nvPicPr>
            <p:blipFill rotWithShape="1">
              <a:blip r:embed="rId6">
                <a:alphaModFix/>
              </a:blip>
              <a:srcRect b="0" l="0" r="0" t="0"/>
              <a:stretch/>
            </p:blipFill>
            <p:spPr>
              <a:xfrm rot="781304">
                <a:off x="8026522" y="-1362714"/>
                <a:ext cx="1455203" cy="2582981"/>
              </a:xfrm>
              <a:prstGeom prst="rect">
                <a:avLst/>
              </a:prstGeom>
              <a:noFill/>
              <a:ln cap="flat" cmpd="sng" w="9525">
                <a:solidFill>
                  <a:srgbClr val="A5A5A5"/>
                </a:solidFill>
                <a:prstDash val="solid"/>
                <a:round/>
                <a:headEnd len="sm" w="sm" type="none"/>
                <a:tailEnd len="sm" w="sm" type="none"/>
              </a:ln>
            </p:spPr>
          </p:pic>
          <p:pic>
            <p:nvPicPr>
              <p:cNvPr id="318" name="Google Shape;318;p46"/>
              <p:cNvPicPr preferRelativeResize="0"/>
              <p:nvPr/>
            </p:nvPicPr>
            <p:blipFill rotWithShape="1">
              <a:blip r:embed="rId7">
                <a:alphaModFix/>
              </a:blip>
              <a:srcRect b="0" l="0" r="0" t="0"/>
              <a:stretch/>
            </p:blipFill>
            <p:spPr>
              <a:xfrm rot="-380736">
                <a:off x="7889673" y="1377507"/>
                <a:ext cx="3403607" cy="2228241"/>
              </a:xfrm>
              <a:prstGeom prst="rect">
                <a:avLst/>
              </a:prstGeom>
              <a:noFill/>
              <a:ln cap="flat" cmpd="sng" w="9525">
                <a:solidFill>
                  <a:srgbClr val="7F7F7F"/>
                </a:solidFill>
                <a:prstDash val="solid"/>
                <a:miter lim="8000"/>
                <a:headEnd len="sm" w="sm" type="none"/>
                <a:tailEnd len="sm" w="sm" type="none"/>
              </a:ln>
            </p:spPr>
          </p:pic>
          <p:pic>
            <p:nvPicPr>
              <p:cNvPr id="319" name="Google Shape;319;p46"/>
              <p:cNvPicPr preferRelativeResize="0"/>
              <p:nvPr/>
            </p:nvPicPr>
            <p:blipFill rotWithShape="1">
              <a:blip r:embed="rId8">
                <a:alphaModFix/>
              </a:blip>
              <a:srcRect b="0" l="0" r="0" t="0"/>
              <a:stretch/>
            </p:blipFill>
            <p:spPr>
              <a:xfrm rot="773094">
                <a:off x="5508344" y="3412481"/>
                <a:ext cx="3784748" cy="2616221"/>
              </a:xfrm>
              <a:prstGeom prst="rect">
                <a:avLst/>
              </a:prstGeom>
              <a:noFill/>
              <a:ln cap="flat" cmpd="sng" w="9525">
                <a:solidFill>
                  <a:srgbClr val="A5A5A5"/>
                </a:solidFill>
                <a:prstDash val="solid"/>
                <a:miter lim="8000"/>
                <a:headEnd len="sm" w="sm" type="none"/>
                <a:tailEnd len="sm" w="sm" type="none"/>
              </a:ln>
            </p:spPr>
          </p:pic>
        </p:grpSp>
        <p:cxnSp>
          <p:nvCxnSpPr>
            <p:cNvPr id="320" name="Google Shape;320;p46"/>
            <p:cNvCxnSpPr/>
            <p:nvPr/>
          </p:nvCxnSpPr>
          <p:spPr>
            <a:xfrm flipH="1">
              <a:off x="2398703" y="2390775"/>
              <a:ext cx="1017618" cy="142875"/>
            </a:xfrm>
            <a:prstGeom prst="straightConnector1">
              <a:avLst/>
            </a:prstGeom>
            <a:solidFill>
              <a:schemeClr val="accent1"/>
            </a:solidFill>
            <a:ln cap="sq" cmpd="sng" w="12700">
              <a:solidFill>
                <a:schemeClr val="accent1"/>
              </a:solidFill>
              <a:prstDash val="solid"/>
              <a:round/>
              <a:headEnd len="sm" w="sm" type="none"/>
              <a:tailEnd len="med" w="med" type="stealth"/>
            </a:ln>
          </p:spPr>
        </p:cxnSp>
        <p:cxnSp>
          <p:nvCxnSpPr>
            <p:cNvPr id="321" name="Google Shape;321;p46"/>
            <p:cNvCxnSpPr/>
            <p:nvPr/>
          </p:nvCxnSpPr>
          <p:spPr>
            <a:xfrm flipH="1" rot="10800000">
              <a:off x="6200775" y="2056370"/>
              <a:ext cx="495048" cy="896380"/>
            </a:xfrm>
            <a:prstGeom prst="straightConnector1">
              <a:avLst/>
            </a:prstGeom>
            <a:solidFill>
              <a:schemeClr val="accent1"/>
            </a:solidFill>
            <a:ln cap="sq" cmpd="sng" w="12700">
              <a:solidFill>
                <a:schemeClr val="accent1"/>
              </a:solidFill>
              <a:prstDash val="solid"/>
              <a:round/>
              <a:headEnd len="sm" w="sm" type="none"/>
              <a:tailEnd len="med" w="med" type="stealth"/>
            </a:ln>
          </p:spPr>
        </p:cxnSp>
        <p:cxnSp>
          <p:nvCxnSpPr>
            <p:cNvPr id="322" name="Google Shape;322;p46"/>
            <p:cNvCxnSpPr/>
            <p:nvPr/>
          </p:nvCxnSpPr>
          <p:spPr>
            <a:xfrm rot="10800000">
              <a:off x="5779025" y="2306316"/>
              <a:ext cx="421750" cy="646434"/>
            </a:xfrm>
            <a:prstGeom prst="straightConnector1">
              <a:avLst/>
            </a:prstGeom>
            <a:solidFill>
              <a:schemeClr val="accent1"/>
            </a:solidFill>
            <a:ln cap="sq" cmpd="sng" w="12700">
              <a:solidFill>
                <a:schemeClr val="accent1"/>
              </a:solidFill>
              <a:prstDash val="solid"/>
              <a:round/>
              <a:headEnd len="sm" w="sm" type="none"/>
              <a:tailEnd len="med" w="med" type="stealth"/>
            </a:ln>
          </p:spPr>
        </p:cxnSp>
        <p:cxnSp>
          <p:nvCxnSpPr>
            <p:cNvPr id="323" name="Google Shape;323;p46"/>
            <p:cNvCxnSpPr/>
            <p:nvPr/>
          </p:nvCxnSpPr>
          <p:spPr>
            <a:xfrm flipH="1" rot="10800000">
              <a:off x="3552825" y="3743325"/>
              <a:ext cx="1908728" cy="180975"/>
            </a:xfrm>
            <a:prstGeom prst="straightConnector1">
              <a:avLst/>
            </a:prstGeom>
            <a:solidFill>
              <a:schemeClr val="accent1"/>
            </a:solidFill>
            <a:ln cap="sq" cmpd="sng" w="12700">
              <a:solidFill>
                <a:schemeClr val="accent1"/>
              </a:solidFill>
              <a:prstDash val="solid"/>
              <a:round/>
              <a:headEnd len="sm" w="sm" type="none"/>
              <a:tailEnd len="med" w="med" type="stealth"/>
            </a:ln>
          </p:spPr>
        </p:cxnSp>
        <p:cxnSp>
          <p:nvCxnSpPr>
            <p:cNvPr id="324" name="Google Shape;324;p46"/>
            <p:cNvCxnSpPr>
              <a:endCxn id="316" idx="2"/>
            </p:cNvCxnSpPr>
            <p:nvPr/>
          </p:nvCxnSpPr>
          <p:spPr>
            <a:xfrm rot="10800000">
              <a:off x="1690805" y="3334647"/>
              <a:ext cx="423000" cy="337200"/>
            </a:xfrm>
            <a:prstGeom prst="straightConnector1">
              <a:avLst/>
            </a:prstGeom>
            <a:solidFill>
              <a:schemeClr val="accent1"/>
            </a:solidFill>
            <a:ln cap="sq" cmpd="sng" w="12700">
              <a:solidFill>
                <a:schemeClr val="accent1"/>
              </a:solidFill>
              <a:prstDash val="solid"/>
              <a:round/>
              <a:headEnd len="sm" w="sm" type="none"/>
              <a:tailEnd len="med" w="med" type="stealth"/>
            </a:ln>
          </p:spPr>
        </p:cxnSp>
        <p:cxnSp>
          <p:nvCxnSpPr>
            <p:cNvPr id="325" name="Google Shape;325;p46"/>
            <p:cNvCxnSpPr>
              <a:endCxn id="318" idx="1"/>
            </p:cNvCxnSpPr>
            <p:nvPr/>
          </p:nvCxnSpPr>
          <p:spPr>
            <a:xfrm flipH="1" rot="10800000">
              <a:off x="6200802" y="2715479"/>
              <a:ext cx="547800" cy="224700"/>
            </a:xfrm>
            <a:prstGeom prst="straightConnector1">
              <a:avLst/>
            </a:prstGeom>
            <a:solidFill>
              <a:schemeClr val="accent1"/>
            </a:solidFill>
            <a:ln cap="sq" cmpd="sng" w="12700">
              <a:solidFill>
                <a:schemeClr val="accent1"/>
              </a:solidFill>
              <a:prstDash val="solid"/>
              <a:round/>
              <a:headEnd len="sm" w="sm" type="none"/>
              <a:tailEnd len="med" w="med" type="stealth"/>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7"/>
          <p:cNvSpPr txBox="1"/>
          <p:nvPr>
            <p:ph idx="12" type="sldNum"/>
          </p:nvPr>
        </p:nvSpPr>
        <p:spPr>
          <a:xfrm>
            <a:off x="8458200" y="4700016"/>
            <a:ext cx="228600" cy="228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1" lang="en-US" sz="700">
                <a:solidFill>
                  <a:schemeClr val="dk1"/>
                </a:solidFill>
                <a:latin typeface="Arial"/>
                <a:ea typeface="Arial"/>
                <a:cs typeface="Arial"/>
                <a:sym typeface="Arial"/>
              </a:rPr>
              <a:t>‹#›</a:t>
            </a:fld>
            <a:endParaRPr b="1" sz="700">
              <a:solidFill>
                <a:schemeClr val="dk1"/>
              </a:solidFill>
              <a:latin typeface="Arial"/>
              <a:ea typeface="Arial"/>
              <a:cs typeface="Arial"/>
              <a:sym typeface="Arial"/>
            </a:endParaRPr>
          </a:p>
        </p:txBody>
      </p:sp>
      <p:sp>
        <p:nvSpPr>
          <p:cNvPr id="332" name="Google Shape;332;p47"/>
          <p:cNvSpPr txBox="1"/>
          <p:nvPr/>
        </p:nvSpPr>
        <p:spPr>
          <a:xfrm>
            <a:off x="462103" y="352780"/>
            <a:ext cx="5008200" cy="86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2.  Learning from People with Disabilities</a:t>
            </a:r>
            <a:endParaRPr/>
          </a:p>
        </p:txBody>
      </p:sp>
      <p:sp>
        <p:nvSpPr>
          <p:cNvPr id="333" name="Google Shape;333;p47"/>
          <p:cNvSpPr txBox="1"/>
          <p:nvPr/>
        </p:nvSpPr>
        <p:spPr>
          <a:xfrm>
            <a:off x="489649" y="1320265"/>
            <a:ext cx="4981800" cy="313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Problem – Little input from people with disabilities</a:t>
            </a: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 We don’t really know what Assistive Technology users encounter unless we are able to study them as they navigate through the varied landscape of Verizon product information, conducting their typical goals online. </a:t>
            </a:r>
            <a:br>
              <a:rPr lang="en-US"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Solution – Defect &amp; Usability testing of people with disabilities</a:t>
            </a:r>
            <a:br>
              <a:rPr b="1"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Ideally, we could conduct user testing studies to help us understand more about the difficulties they encounter. Internally, we have a distinct advantage in being able to work with Verizon Wireless Accessibility team members that have disabilities, but who also have a high level of professional expertise working with Assistive Technology and the use of Defects Tracking tools.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 To date, I’m not aware of any extensive testing that has been done that will enable us to follow the not-so-happy path that people with disabilities must undertake. If we are going to truly serve people with disabilities as best as we can, it’s good time to get this started.</a:t>
            </a:r>
            <a:endParaRPr sz="1200">
              <a:solidFill>
                <a:schemeClr val="dk1"/>
              </a:solidFill>
              <a:latin typeface="Arial"/>
              <a:ea typeface="Arial"/>
              <a:cs typeface="Arial"/>
              <a:sym typeface="Arial"/>
            </a:endParaRPr>
          </a:p>
        </p:txBody>
      </p:sp>
      <p:pic>
        <p:nvPicPr>
          <p:cNvPr descr="Eileen-Levin-230px.jpg" id="334" name="Google Shape;334;p47"/>
          <p:cNvPicPr preferRelativeResize="0"/>
          <p:nvPr/>
        </p:nvPicPr>
        <p:blipFill rotWithShape="1">
          <a:blip r:embed="rId3">
            <a:alphaModFix/>
          </a:blip>
          <a:srcRect b="0" l="0" r="0" t="0"/>
          <a:stretch/>
        </p:blipFill>
        <p:spPr>
          <a:xfrm>
            <a:off x="5979471" y="456733"/>
            <a:ext cx="2606700" cy="3649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VZ_PPT_NHG_Executive_16x9_042817">
  <a:themeElements>
    <a:clrScheme name="Verizon PowerPoint 2017">
      <a:dk1>
        <a:srgbClr val="000000"/>
      </a:dk1>
      <a:lt1>
        <a:srgbClr val="FFFFFF"/>
      </a:lt1>
      <a:dk2>
        <a:srgbClr val="000000"/>
      </a:dk2>
      <a:lt2>
        <a:srgbClr val="FFFFFF"/>
      </a:lt2>
      <a:accent1>
        <a:srgbClr val="747676"/>
      </a:accent1>
      <a:accent2>
        <a:srgbClr val="D52B1E"/>
      </a:accent2>
      <a:accent3>
        <a:srgbClr val="FFBC3D"/>
      </a:accent3>
      <a:accent4>
        <a:srgbClr val="ED7000"/>
      </a:accent4>
      <a:accent5>
        <a:srgbClr val="00AC3E"/>
      </a:accent5>
      <a:accent6>
        <a:srgbClr val="0088CE"/>
      </a:accent6>
      <a:hlink>
        <a:srgbClr val="0088CE"/>
      </a:hlink>
      <a:folHlink>
        <a:srgbClr val="0088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Z_PPT_NHG_Executive_16x9_042817">
  <a:themeElements>
    <a:clrScheme name="Verizon PowerPoint 2017">
      <a:dk1>
        <a:srgbClr val="000000"/>
      </a:dk1>
      <a:lt1>
        <a:srgbClr val="FFFFFF"/>
      </a:lt1>
      <a:dk2>
        <a:srgbClr val="000000"/>
      </a:dk2>
      <a:lt2>
        <a:srgbClr val="FFFFFF"/>
      </a:lt2>
      <a:accent1>
        <a:srgbClr val="747676"/>
      </a:accent1>
      <a:accent2>
        <a:srgbClr val="D52B1E"/>
      </a:accent2>
      <a:accent3>
        <a:srgbClr val="FFBC3D"/>
      </a:accent3>
      <a:accent4>
        <a:srgbClr val="ED7000"/>
      </a:accent4>
      <a:accent5>
        <a:srgbClr val="00AC3E"/>
      </a:accent5>
      <a:accent6>
        <a:srgbClr val="0088CE"/>
      </a:accent6>
      <a:hlink>
        <a:srgbClr val="0088CE"/>
      </a:hlink>
      <a:folHlink>
        <a:srgbClr val="0088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